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4"/>
  </p:sldMasterIdLst>
  <p:notesMasterIdLst>
    <p:notesMasterId r:id="rId33"/>
  </p:notesMasterIdLst>
  <p:sldIdLst>
    <p:sldId id="258" r:id="rId5"/>
    <p:sldId id="287" r:id="rId6"/>
    <p:sldId id="308" r:id="rId7"/>
    <p:sldId id="312" r:id="rId8"/>
    <p:sldId id="310" r:id="rId9"/>
    <p:sldId id="313" r:id="rId10"/>
    <p:sldId id="290" r:id="rId11"/>
    <p:sldId id="263" r:id="rId12"/>
    <p:sldId id="297" r:id="rId13"/>
    <p:sldId id="276" r:id="rId14"/>
    <p:sldId id="309" r:id="rId15"/>
    <p:sldId id="311" r:id="rId16"/>
    <p:sldId id="282" r:id="rId17"/>
    <p:sldId id="315" r:id="rId18"/>
    <p:sldId id="317" r:id="rId19"/>
    <p:sldId id="293" r:id="rId20"/>
    <p:sldId id="318" r:id="rId21"/>
    <p:sldId id="283" r:id="rId22"/>
    <p:sldId id="284" r:id="rId23"/>
    <p:sldId id="305" r:id="rId24"/>
    <p:sldId id="307" r:id="rId25"/>
    <p:sldId id="291" r:id="rId26"/>
    <p:sldId id="306" r:id="rId27"/>
    <p:sldId id="316" r:id="rId28"/>
    <p:sldId id="275" r:id="rId29"/>
    <p:sldId id="296" r:id="rId30"/>
    <p:sldId id="314"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2D2F2"/>
    <a:srgbClr val="73A9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91163" autoAdjust="0"/>
  </p:normalViewPr>
  <p:slideViewPr>
    <p:cSldViewPr snapToGrid="0" snapToObjects="1" showGuides="1">
      <p:cViewPr varScale="1">
        <p:scale>
          <a:sx n="101" d="100"/>
          <a:sy n="101" d="100"/>
        </p:scale>
        <p:origin x="1908"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9A375-B218-184B-B243-CB7E0F1616A7}" type="datetimeFigureOut">
              <a:rPr lang="en-US" smtClean="0"/>
              <a:t>4/20/2022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5F0F0-3408-9F4A-9B24-898CD7F5D4E4}" type="slidenum">
              <a:rPr lang="en-US" smtClean="0"/>
              <a:t>‹#›</a:t>
            </a:fld>
            <a:endParaRPr lang="en-US" dirty="0"/>
          </a:p>
        </p:txBody>
      </p:sp>
    </p:spTree>
    <p:extLst>
      <p:ext uri="{BB962C8B-B14F-4D97-AF65-F5344CB8AC3E}">
        <p14:creationId xmlns:p14="http://schemas.microsoft.com/office/powerpoint/2010/main" val="1727006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5F0F0-3408-9F4A-9B24-898CD7F5D4E4}" type="slidenum">
              <a:rPr lang="en-US" smtClean="0"/>
              <a:t>1</a:t>
            </a:fld>
            <a:endParaRPr lang="en-US" dirty="0"/>
          </a:p>
        </p:txBody>
      </p:sp>
    </p:spTree>
    <p:extLst>
      <p:ext uri="{BB962C8B-B14F-4D97-AF65-F5344CB8AC3E}">
        <p14:creationId xmlns:p14="http://schemas.microsoft.com/office/powerpoint/2010/main" val="1100815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10</a:t>
            </a:fld>
            <a:endParaRPr lang="en-US" dirty="0"/>
          </a:p>
        </p:txBody>
      </p:sp>
    </p:spTree>
    <p:extLst>
      <p:ext uri="{BB962C8B-B14F-4D97-AF65-F5344CB8AC3E}">
        <p14:creationId xmlns:p14="http://schemas.microsoft.com/office/powerpoint/2010/main" val="344292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11</a:t>
            </a:fld>
            <a:endParaRPr lang="en-US" dirty="0"/>
          </a:p>
        </p:txBody>
      </p:sp>
    </p:spTree>
    <p:extLst>
      <p:ext uri="{BB962C8B-B14F-4D97-AF65-F5344CB8AC3E}">
        <p14:creationId xmlns:p14="http://schemas.microsoft.com/office/powerpoint/2010/main" val="2515549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12</a:t>
            </a:fld>
            <a:endParaRPr lang="en-US" dirty="0"/>
          </a:p>
        </p:txBody>
      </p:sp>
    </p:spTree>
    <p:extLst>
      <p:ext uri="{BB962C8B-B14F-4D97-AF65-F5344CB8AC3E}">
        <p14:creationId xmlns:p14="http://schemas.microsoft.com/office/powerpoint/2010/main" val="2518854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13</a:t>
            </a:fld>
            <a:endParaRPr lang="en-US" dirty="0"/>
          </a:p>
        </p:txBody>
      </p:sp>
    </p:spTree>
    <p:extLst>
      <p:ext uri="{BB962C8B-B14F-4D97-AF65-F5344CB8AC3E}">
        <p14:creationId xmlns:p14="http://schemas.microsoft.com/office/powerpoint/2010/main" val="244995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14</a:t>
            </a:fld>
            <a:endParaRPr lang="en-US" dirty="0"/>
          </a:p>
        </p:txBody>
      </p:sp>
    </p:spTree>
    <p:extLst>
      <p:ext uri="{BB962C8B-B14F-4D97-AF65-F5344CB8AC3E}">
        <p14:creationId xmlns:p14="http://schemas.microsoft.com/office/powerpoint/2010/main" val="1886301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15</a:t>
            </a:fld>
            <a:endParaRPr lang="en-US" dirty="0"/>
          </a:p>
        </p:txBody>
      </p:sp>
    </p:spTree>
    <p:extLst>
      <p:ext uri="{BB962C8B-B14F-4D97-AF65-F5344CB8AC3E}">
        <p14:creationId xmlns:p14="http://schemas.microsoft.com/office/powerpoint/2010/main" val="155750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16</a:t>
            </a:fld>
            <a:endParaRPr lang="en-US" dirty="0"/>
          </a:p>
        </p:txBody>
      </p:sp>
    </p:spTree>
    <p:extLst>
      <p:ext uri="{BB962C8B-B14F-4D97-AF65-F5344CB8AC3E}">
        <p14:creationId xmlns:p14="http://schemas.microsoft.com/office/powerpoint/2010/main" val="9346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17</a:t>
            </a:fld>
            <a:endParaRPr lang="en-US" dirty="0"/>
          </a:p>
        </p:txBody>
      </p:sp>
    </p:spTree>
    <p:extLst>
      <p:ext uri="{BB962C8B-B14F-4D97-AF65-F5344CB8AC3E}">
        <p14:creationId xmlns:p14="http://schemas.microsoft.com/office/powerpoint/2010/main" val="3784907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18</a:t>
            </a:fld>
            <a:endParaRPr lang="en-US" dirty="0"/>
          </a:p>
        </p:txBody>
      </p:sp>
    </p:spTree>
    <p:extLst>
      <p:ext uri="{BB962C8B-B14F-4D97-AF65-F5344CB8AC3E}">
        <p14:creationId xmlns:p14="http://schemas.microsoft.com/office/powerpoint/2010/main" val="530519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19</a:t>
            </a:fld>
            <a:endParaRPr lang="en-US" dirty="0"/>
          </a:p>
        </p:txBody>
      </p:sp>
    </p:spTree>
    <p:extLst>
      <p:ext uri="{BB962C8B-B14F-4D97-AF65-F5344CB8AC3E}">
        <p14:creationId xmlns:p14="http://schemas.microsoft.com/office/powerpoint/2010/main" val="1288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a:t>
            </a:fld>
            <a:endParaRPr lang="en-US" dirty="0"/>
          </a:p>
        </p:txBody>
      </p:sp>
    </p:spTree>
    <p:extLst>
      <p:ext uri="{BB962C8B-B14F-4D97-AF65-F5344CB8AC3E}">
        <p14:creationId xmlns:p14="http://schemas.microsoft.com/office/powerpoint/2010/main" val="631475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20</a:t>
            </a:fld>
            <a:endParaRPr lang="en-US" dirty="0"/>
          </a:p>
        </p:txBody>
      </p:sp>
    </p:spTree>
    <p:extLst>
      <p:ext uri="{BB962C8B-B14F-4D97-AF65-F5344CB8AC3E}">
        <p14:creationId xmlns:p14="http://schemas.microsoft.com/office/powerpoint/2010/main" val="2849149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21</a:t>
            </a:fld>
            <a:endParaRPr lang="en-US" dirty="0"/>
          </a:p>
        </p:txBody>
      </p:sp>
    </p:spTree>
    <p:extLst>
      <p:ext uri="{BB962C8B-B14F-4D97-AF65-F5344CB8AC3E}">
        <p14:creationId xmlns:p14="http://schemas.microsoft.com/office/powerpoint/2010/main" val="960127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22</a:t>
            </a:fld>
            <a:endParaRPr lang="en-US" dirty="0"/>
          </a:p>
        </p:txBody>
      </p:sp>
    </p:spTree>
    <p:extLst>
      <p:ext uri="{BB962C8B-B14F-4D97-AF65-F5344CB8AC3E}">
        <p14:creationId xmlns:p14="http://schemas.microsoft.com/office/powerpoint/2010/main" val="3257291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23</a:t>
            </a:fld>
            <a:endParaRPr lang="en-US" dirty="0"/>
          </a:p>
        </p:txBody>
      </p:sp>
    </p:spTree>
    <p:extLst>
      <p:ext uri="{BB962C8B-B14F-4D97-AF65-F5344CB8AC3E}">
        <p14:creationId xmlns:p14="http://schemas.microsoft.com/office/powerpoint/2010/main" val="1682769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24</a:t>
            </a:fld>
            <a:endParaRPr lang="en-US" dirty="0"/>
          </a:p>
        </p:txBody>
      </p:sp>
    </p:spTree>
    <p:extLst>
      <p:ext uri="{BB962C8B-B14F-4D97-AF65-F5344CB8AC3E}">
        <p14:creationId xmlns:p14="http://schemas.microsoft.com/office/powerpoint/2010/main" val="1326384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25</a:t>
            </a:fld>
            <a:endParaRPr lang="en-US" dirty="0"/>
          </a:p>
        </p:txBody>
      </p:sp>
    </p:spTree>
    <p:extLst>
      <p:ext uri="{BB962C8B-B14F-4D97-AF65-F5344CB8AC3E}">
        <p14:creationId xmlns:p14="http://schemas.microsoft.com/office/powerpoint/2010/main" val="965229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26</a:t>
            </a:fld>
            <a:endParaRPr lang="en-US" dirty="0"/>
          </a:p>
        </p:txBody>
      </p:sp>
    </p:spTree>
    <p:extLst>
      <p:ext uri="{BB962C8B-B14F-4D97-AF65-F5344CB8AC3E}">
        <p14:creationId xmlns:p14="http://schemas.microsoft.com/office/powerpoint/2010/main" val="2261468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27</a:t>
            </a:fld>
            <a:endParaRPr lang="en-US" dirty="0"/>
          </a:p>
        </p:txBody>
      </p:sp>
    </p:spTree>
    <p:extLst>
      <p:ext uri="{BB962C8B-B14F-4D97-AF65-F5344CB8AC3E}">
        <p14:creationId xmlns:p14="http://schemas.microsoft.com/office/powerpoint/2010/main" val="2462869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5F0F0-3408-9F4A-9B24-898CD7F5D4E4}" type="slidenum">
              <a:rPr lang="en-US" smtClean="0"/>
              <a:t>28</a:t>
            </a:fld>
            <a:endParaRPr lang="en-US" dirty="0"/>
          </a:p>
        </p:txBody>
      </p:sp>
    </p:spTree>
    <p:extLst>
      <p:ext uri="{BB962C8B-B14F-4D97-AF65-F5344CB8AC3E}">
        <p14:creationId xmlns:p14="http://schemas.microsoft.com/office/powerpoint/2010/main" val="287254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3</a:t>
            </a:fld>
            <a:endParaRPr lang="en-US" dirty="0"/>
          </a:p>
        </p:txBody>
      </p:sp>
    </p:spTree>
    <p:extLst>
      <p:ext uri="{BB962C8B-B14F-4D97-AF65-F5344CB8AC3E}">
        <p14:creationId xmlns:p14="http://schemas.microsoft.com/office/powerpoint/2010/main" val="3890274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4</a:t>
            </a:fld>
            <a:endParaRPr lang="en-US" dirty="0"/>
          </a:p>
        </p:txBody>
      </p:sp>
    </p:spTree>
    <p:extLst>
      <p:ext uri="{BB962C8B-B14F-4D97-AF65-F5344CB8AC3E}">
        <p14:creationId xmlns:p14="http://schemas.microsoft.com/office/powerpoint/2010/main" val="719137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5</a:t>
            </a:fld>
            <a:endParaRPr lang="en-US" dirty="0"/>
          </a:p>
        </p:txBody>
      </p:sp>
    </p:spTree>
    <p:extLst>
      <p:ext uri="{BB962C8B-B14F-4D97-AF65-F5344CB8AC3E}">
        <p14:creationId xmlns:p14="http://schemas.microsoft.com/office/powerpoint/2010/main" val="876833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6</a:t>
            </a:fld>
            <a:endParaRPr lang="en-US" dirty="0"/>
          </a:p>
        </p:txBody>
      </p:sp>
    </p:spTree>
    <p:extLst>
      <p:ext uri="{BB962C8B-B14F-4D97-AF65-F5344CB8AC3E}">
        <p14:creationId xmlns:p14="http://schemas.microsoft.com/office/powerpoint/2010/main" val="4060341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7</a:t>
            </a:fld>
            <a:endParaRPr lang="en-US" dirty="0"/>
          </a:p>
        </p:txBody>
      </p:sp>
    </p:spTree>
    <p:extLst>
      <p:ext uri="{BB962C8B-B14F-4D97-AF65-F5344CB8AC3E}">
        <p14:creationId xmlns:p14="http://schemas.microsoft.com/office/powerpoint/2010/main" val="13976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8</a:t>
            </a:fld>
            <a:endParaRPr lang="en-US" dirty="0"/>
          </a:p>
        </p:txBody>
      </p:sp>
    </p:spTree>
    <p:extLst>
      <p:ext uri="{BB962C8B-B14F-4D97-AF65-F5344CB8AC3E}">
        <p14:creationId xmlns:p14="http://schemas.microsoft.com/office/powerpoint/2010/main" val="3222483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9</a:t>
            </a:fld>
            <a:endParaRPr lang="en-US" dirty="0"/>
          </a:p>
        </p:txBody>
      </p:sp>
    </p:spTree>
    <p:extLst>
      <p:ext uri="{BB962C8B-B14F-4D97-AF65-F5344CB8AC3E}">
        <p14:creationId xmlns:p14="http://schemas.microsoft.com/office/powerpoint/2010/main" val="1636984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Light">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67"/>
            <a:ext cx="12189624" cy="6856664"/>
          </a:xfrm>
          <a:prstGeom prst="rect">
            <a:avLst/>
          </a:prstGeom>
        </p:spPr>
      </p:pic>
      <p:sp>
        <p:nvSpPr>
          <p:cNvPr id="2" name="Title 1"/>
          <p:cNvSpPr>
            <a:spLocks noGrp="1"/>
          </p:cNvSpPr>
          <p:nvPr>
            <p:ph type="ctrTitle" hasCustomPrompt="1"/>
          </p:nvPr>
        </p:nvSpPr>
        <p:spPr>
          <a:xfrm>
            <a:off x="685800" y="2324100"/>
            <a:ext cx="9144000" cy="1572399"/>
          </a:xfrm>
        </p:spPr>
        <p:txBody>
          <a:bodyPr anchor="b">
            <a:normAutofit/>
          </a:bodyPr>
          <a:lstStyle>
            <a:lvl1pPr algn="l">
              <a:defRPr sz="4000"/>
            </a:lvl1pPr>
          </a:lstStyle>
          <a:p>
            <a:r>
              <a:rPr lang="en-US" dirty="0"/>
              <a:t>Click to add title</a:t>
            </a:r>
          </a:p>
        </p:txBody>
      </p:sp>
      <p:sp>
        <p:nvSpPr>
          <p:cNvPr id="3" name="Subtitle 2"/>
          <p:cNvSpPr>
            <a:spLocks noGrp="1"/>
          </p:cNvSpPr>
          <p:nvPr>
            <p:ph type="subTitle" idx="1" hasCustomPrompt="1"/>
          </p:nvPr>
        </p:nvSpPr>
        <p:spPr>
          <a:xfrm>
            <a:off x="685800" y="4038600"/>
            <a:ext cx="9144000" cy="838200"/>
          </a:xfrm>
        </p:spPr>
        <p:txBody>
          <a:bodyPr lIns="0" tIns="0" rIns="0" bIns="0"/>
          <a:lstStyle>
            <a:lvl1pPr marL="0" indent="0" algn="l">
              <a:buNone/>
              <a:defRPr sz="24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2" name="Text Placeholder 11"/>
          <p:cNvSpPr>
            <a:spLocks noGrp="1"/>
          </p:cNvSpPr>
          <p:nvPr>
            <p:ph type="body" sz="quarter" idx="13" hasCustomPrompt="1"/>
          </p:nvPr>
        </p:nvSpPr>
        <p:spPr>
          <a:xfrm>
            <a:off x="685800" y="4876800"/>
            <a:ext cx="5410200" cy="1333500"/>
          </a:xfrm>
        </p:spPr>
        <p:txBody>
          <a:bodyPr lIns="0" tIns="0" rIns="0" bIns="0">
            <a:normAutofit/>
          </a:bodyPr>
          <a:lstStyle>
            <a:lvl1pPr marL="0" indent="0">
              <a:lnSpc>
                <a:spcPct val="100000"/>
              </a:lnSpc>
              <a:spcBef>
                <a:spcPts val="0"/>
              </a:spcBef>
              <a:buNone/>
              <a:defRPr sz="14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09" y="95382"/>
            <a:ext cx="3178301" cy="1309907"/>
          </a:xfrm>
          <a:prstGeom prst="rect">
            <a:avLst/>
          </a:prstGeom>
        </p:spPr>
      </p:pic>
    </p:spTree>
  </p:cSld>
  <p:clrMapOvr>
    <a:masterClrMapping/>
  </p:clrMapOvr>
  <p:extLst>
    <p:ext uri="{DCECCB84-F9BA-43D5-87BE-67443E8EF086}">
      <p15:sldGuideLst xmlns:p15="http://schemas.microsoft.com/office/powerpoint/2012/main">
        <p15:guide id="5" pos="43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5 Light">
    <p:spTree>
      <p:nvGrpSpPr>
        <p:cNvPr id="1" name=""/>
        <p:cNvGrpSpPr/>
        <p:nvPr/>
      </p:nvGrpSpPr>
      <p:grpSpPr>
        <a:xfrm>
          <a:off x="0" y="0"/>
          <a:ext cx="0" cy="0"/>
          <a:chOff x="0" y="0"/>
          <a:chExt cx="0" cy="0"/>
        </a:xfrm>
      </p:grpSpPr>
      <p:sp>
        <p:nvSpPr>
          <p:cNvPr id="18" name="Date Placeholder 17"/>
          <p:cNvSpPr>
            <a:spLocks noGrp="1"/>
          </p:cNvSpPr>
          <p:nvPr>
            <p:ph type="dt" sz="half" idx="15"/>
          </p:nvPr>
        </p:nvSpPr>
        <p:spPr/>
        <p:txBody>
          <a:bodyPr/>
          <a:lstStyle/>
          <a:p>
            <a:fld id="{36124C0E-DA41-468A-ABB3-2DB9ABAF6F00}" type="datetime3">
              <a:rPr lang="en-US" smtClean="0"/>
              <a:t>20 April 2022</a:t>
            </a:fld>
            <a:endParaRPr lang="en-US" dirty="0"/>
          </a:p>
        </p:txBody>
      </p:sp>
      <p:sp>
        <p:nvSpPr>
          <p:cNvPr id="19" name="Footer Placeholder 18"/>
          <p:cNvSpPr>
            <a:spLocks noGrp="1"/>
          </p:cNvSpPr>
          <p:nvPr>
            <p:ph type="ftr" sz="quarter" idx="16"/>
          </p:nvPr>
        </p:nvSpPr>
        <p:spPr/>
        <p:txBody>
          <a:bodyPr/>
          <a:lstStyle/>
          <a:p>
            <a:endParaRPr lang="en-US" dirty="0"/>
          </a:p>
        </p:txBody>
      </p:sp>
      <p:sp>
        <p:nvSpPr>
          <p:cNvPr id="20" name="Slide Number Placeholder 19"/>
          <p:cNvSpPr>
            <a:spLocks noGrp="1"/>
          </p:cNvSpPr>
          <p:nvPr>
            <p:ph type="sldNum" sz="quarter" idx="17"/>
          </p:nvPr>
        </p:nvSpPr>
        <p:spPr/>
        <p:txBody>
          <a:bodyPr/>
          <a:lstStyle/>
          <a:p>
            <a:fld id="{4EBCDCBD-78E1-0D41-A999-31B5EBF8E02C}" type="slidenum">
              <a:rPr lang="en-US" smtClean="0"/>
              <a:pPr/>
              <a:t>‹#›</a:t>
            </a:fld>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 y="667"/>
            <a:ext cx="12189624" cy="6856664"/>
          </a:xfrm>
          <a:prstGeom prst="rect">
            <a:avLst/>
          </a:prstGeom>
        </p:spPr>
      </p:pic>
      <p:sp>
        <p:nvSpPr>
          <p:cNvPr id="2" name="Title 1"/>
          <p:cNvSpPr>
            <a:spLocks noGrp="1"/>
          </p:cNvSpPr>
          <p:nvPr>
            <p:ph type="ctrTitle" hasCustomPrompt="1"/>
          </p:nvPr>
        </p:nvSpPr>
        <p:spPr>
          <a:xfrm>
            <a:off x="4191000" y="1028700"/>
            <a:ext cx="6819900" cy="1485900"/>
          </a:xfrm>
        </p:spPr>
        <p:txBody>
          <a:bodyPr anchor="t">
            <a:normAutofit/>
          </a:bodyPr>
          <a:lstStyle>
            <a:lvl1pPr algn="l">
              <a:defRPr sz="3200"/>
            </a:lvl1pPr>
          </a:lstStyle>
          <a:p>
            <a:r>
              <a:rPr lang="en-US" dirty="0"/>
              <a:t>Click to add title</a:t>
            </a:r>
            <a:br>
              <a:rPr lang="en-US" dirty="0"/>
            </a:br>
            <a:r>
              <a:rPr lang="en-US" dirty="0"/>
              <a:t>(recommended for titles that </a:t>
            </a:r>
            <a:br>
              <a:rPr lang="en-US" dirty="0"/>
            </a:br>
            <a:r>
              <a:rPr lang="en-US" dirty="0"/>
              <a:t>are 2-3 lines long)</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38" y="532082"/>
            <a:ext cx="3271029" cy="2139696"/>
          </a:xfrm>
          <a:prstGeom prst="rect">
            <a:avLst/>
          </a:prstGeom>
        </p:spPr>
      </p:pic>
      <p:cxnSp>
        <p:nvCxnSpPr>
          <p:cNvPr id="8" name="Straight Connector 7"/>
          <p:cNvCxnSpPr/>
          <p:nvPr/>
        </p:nvCxnSpPr>
        <p:spPr>
          <a:xfrm>
            <a:off x="4191000" y="3855309"/>
            <a:ext cx="68199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4" hasCustomPrompt="1"/>
          </p:nvPr>
        </p:nvSpPr>
        <p:spPr>
          <a:xfrm>
            <a:off x="4191000" y="3976706"/>
            <a:ext cx="6819900" cy="2233594"/>
          </a:xfrm>
        </p:spPr>
        <p:txBody>
          <a:bodyPr lIns="0" tIns="0" rIns="0" bIns="0">
            <a:normAutofit/>
          </a:bodyPr>
          <a:lstStyle>
            <a:lvl1pPr marL="0" indent="0">
              <a:spcBef>
                <a:spcPts val="200"/>
              </a:spcBef>
              <a:buNone/>
              <a:defRPr lang="en-US" sz="1000" smtClean="0">
                <a:solidFill>
                  <a:schemeClr val="accent1"/>
                </a:solidFill>
                <a:effectLst/>
              </a:defRPr>
            </a:lvl1pPr>
            <a:lvl2pPr marL="457200" indent="0">
              <a:buNone/>
              <a:defRPr/>
            </a:lvl2pPr>
            <a:lvl3pPr marL="914400" indent="0">
              <a:buNone/>
              <a:defRPr/>
            </a:lvl3pPr>
            <a:lvl4pPr marL="1371600" indent="0">
              <a:buNone/>
              <a:defRPr/>
            </a:lvl4pPr>
            <a:lvl5pPr marL="1828800" indent="0">
              <a:buNone/>
              <a:defRPr/>
            </a:lvl5pPr>
          </a:lstStyle>
          <a:p>
            <a:r>
              <a:rPr lang="en-US" dirty="0">
                <a:effectLst/>
                <a:latin typeface="Helvetica" charset="0"/>
              </a:rPr>
              <a:t>Click to add classification text</a:t>
            </a:r>
          </a:p>
        </p:txBody>
      </p:sp>
      <p:sp>
        <p:nvSpPr>
          <p:cNvPr id="9" name="Subtitle 2"/>
          <p:cNvSpPr>
            <a:spLocks noGrp="1"/>
          </p:cNvSpPr>
          <p:nvPr>
            <p:ph type="subTitle" idx="1" hasCustomPrompt="1"/>
          </p:nvPr>
        </p:nvSpPr>
        <p:spPr>
          <a:xfrm>
            <a:off x="4191001" y="2514601"/>
            <a:ext cx="6819900" cy="354954"/>
          </a:xfrm>
        </p:spPr>
        <p:txBody>
          <a:bodyPr lIns="0" tIns="0" rIns="0" bIns="0">
            <a:normAutofit/>
          </a:bodyPr>
          <a:lstStyle>
            <a:lvl1pPr marL="0" indent="0" algn="l">
              <a:buNone/>
              <a:defRPr sz="1600" b="1"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Text Placeholder 11"/>
          <p:cNvSpPr>
            <a:spLocks noGrp="1"/>
          </p:cNvSpPr>
          <p:nvPr>
            <p:ph type="body" sz="quarter" idx="13" hasCustomPrompt="1"/>
          </p:nvPr>
        </p:nvSpPr>
        <p:spPr>
          <a:xfrm>
            <a:off x="4191000" y="2869555"/>
            <a:ext cx="6819900" cy="790832"/>
          </a:xfrm>
        </p:spPr>
        <p:txBody>
          <a:bodyPr lIns="0" tIns="0" rIns="0" bIns="0">
            <a:normAutofit/>
          </a:bodyPr>
          <a:lstStyle>
            <a:lvl1pPr marL="0" indent="0">
              <a:spcBef>
                <a:spcPts val="0"/>
              </a:spcBef>
              <a:buNone/>
              <a:defRPr sz="12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sp>
        <p:nvSpPr>
          <p:cNvPr id="12" name="TextBox 11"/>
          <p:cNvSpPr txBox="1"/>
          <p:nvPr userDrawn="1"/>
        </p:nvSpPr>
        <p:spPr>
          <a:xfrm>
            <a:off x="1082518" y="2541694"/>
            <a:ext cx="2210142" cy="497572"/>
          </a:xfrm>
          <a:prstGeom prst="rect">
            <a:avLst/>
          </a:prstGeom>
          <a:noFill/>
          <a:ln w="19050">
            <a:noFill/>
          </a:ln>
        </p:spPr>
        <p:txBody>
          <a:bodyPr wrap="square" rtlCol="0">
            <a:spAutoFit/>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sz="1200" dirty="0">
                <a:solidFill>
                  <a:schemeClr val="accent1"/>
                </a:solidFill>
                <a:latin typeface="+mn-lt"/>
                <a:ea typeface="Myriad Pro" charset="0"/>
                <a:cs typeface="Myriad Pro" charset="0"/>
              </a:rPr>
              <a:t>11100 Johns Hopkins Road </a:t>
            </a:r>
            <a:br>
              <a:rPr lang="en-US" sz="1200" dirty="0">
                <a:solidFill>
                  <a:schemeClr val="accent1"/>
                </a:solidFill>
                <a:latin typeface="+mn-lt"/>
                <a:ea typeface="Myriad Pro" charset="0"/>
                <a:cs typeface="Myriad Pro" charset="0"/>
              </a:rPr>
            </a:br>
            <a:r>
              <a:rPr lang="en-US" sz="1200" dirty="0">
                <a:solidFill>
                  <a:schemeClr val="accent1"/>
                </a:solidFill>
                <a:latin typeface="+mn-lt"/>
                <a:ea typeface="Myriad Pro" charset="0"/>
                <a:cs typeface="Myriad Pro" charset="0"/>
              </a:rPr>
              <a:t>Laurel, MD 20723-6099</a:t>
            </a:r>
          </a:p>
        </p:txBody>
      </p:sp>
      <p:cxnSp>
        <p:nvCxnSpPr>
          <p:cNvPr id="13" name="Straight Connector 12"/>
          <p:cNvCxnSpPr/>
          <p:nvPr userDrawn="1"/>
        </p:nvCxnSpPr>
        <p:spPr>
          <a:xfrm>
            <a:off x="1082518" y="2387995"/>
            <a:ext cx="221014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25" pos="69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d Dark">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fld id="{6A52BCFE-D255-4C4B-BA1D-51B94D9D938B}" type="datetime3">
              <a:rPr lang="en-US" smtClean="0"/>
              <a:t>20 April 2022</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fld id="{4EBCDCBD-78E1-0D41-A999-31B5EBF8E02C}" type="slidenum">
              <a:rPr lang="en-US" smtClean="0"/>
              <a:pPr/>
              <a:t>‹#›</a:t>
            </a:fld>
            <a:endParaRPr lang="en-US" dirty="0"/>
          </a:p>
        </p:txBody>
      </p:sp>
      <p:sp>
        <p:nvSpPr>
          <p:cNvPr id="8" name="Rectangle 7"/>
          <p:cNvSpPr/>
          <p:nvPr/>
        </p:nvSpPr>
        <p:spPr>
          <a:xfrm>
            <a:off x="0" y="6291470"/>
            <a:ext cx="12192000" cy="566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163" y="1371600"/>
            <a:ext cx="5479673" cy="358444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667"/>
            <a:ext cx="12189624" cy="6856664"/>
          </a:xfrm>
          <a:prstGeom prst="rect">
            <a:avLst/>
          </a:prstGeom>
        </p:spPr>
      </p:pic>
      <p:sp>
        <p:nvSpPr>
          <p:cNvPr id="13" name="Rectangle 12"/>
          <p:cNvSpPr/>
          <p:nvPr userDrawn="1"/>
        </p:nvSpPr>
        <p:spPr>
          <a:xfrm>
            <a:off x="-1" y="4358640"/>
            <a:ext cx="12192000" cy="2499360"/>
          </a:xfrm>
          <a:prstGeom prst="rect">
            <a:avLst/>
          </a:prstGeom>
          <a:gradFill>
            <a:gsLst>
              <a:gs pos="0">
                <a:schemeClr val="accent1">
                  <a:lumMod val="50000"/>
                  <a:alpha val="0"/>
                </a:schemeClr>
              </a:gs>
              <a:gs pos="100000">
                <a:schemeClr val="accent1">
                  <a:lumMod val="50000"/>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163" y="1371600"/>
            <a:ext cx="5479673" cy="358444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d Light">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fld id="{105AF200-3133-408E-AEAA-04B3ACA33176}" type="datetime3">
              <a:rPr lang="en-US" smtClean="0"/>
              <a:t>20 April 2022</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4EBCDCBD-78E1-0D41-A999-31B5EBF8E02C}" type="slidenum">
              <a:rPr lang="en-US" smtClean="0"/>
              <a:pPr/>
              <a:t>‹#›</a:t>
            </a:fld>
            <a:endParaRPr lang="en-US" dirty="0"/>
          </a:p>
        </p:txBody>
      </p:sp>
      <p:sp>
        <p:nvSpPr>
          <p:cNvPr id="8" name="Rectangle 7"/>
          <p:cNvSpPr/>
          <p:nvPr/>
        </p:nvSpPr>
        <p:spPr>
          <a:xfrm>
            <a:off x="0" y="6291470"/>
            <a:ext cx="12192000" cy="566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 y="667"/>
            <a:ext cx="12189624" cy="685666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163" y="1371600"/>
            <a:ext cx="5479673" cy="358444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Title 12"/>
          <p:cNvSpPr>
            <a:spLocks noGrp="1"/>
          </p:cNvSpPr>
          <p:nvPr>
            <p:ph type="title" hasCustomPrompt="1"/>
          </p:nvPr>
        </p:nvSpPr>
        <p:spPr/>
        <p:txBody>
          <a:bodyPr/>
          <a:lstStyle/>
          <a:p>
            <a:r>
              <a:rPr lang="en-US" dirty="0"/>
              <a:t>Click to add title</a:t>
            </a:r>
          </a:p>
        </p:txBody>
      </p:sp>
      <p:sp>
        <p:nvSpPr>
          <p:cNvPr id="9" name="Content Placeholder 8"/>
          <p:cNvSpPr>
            <a:spLocks noGrp="1"/>
          </p:cNvSpPr>
          <p:nvPr>
            <p:ph sz="quarter" idx="13" hasCustomPrompt="1"/>
          </p:nvPr>
        </p:nvSpPr>
        <p:spPr>
          <a:xfrm>
            <a:off x="952500" y="1179514"/>
            <a:ext cx="10287000" cy="503078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1"/>
          <p:cNvSpPr>
            <a:spLocks noGrp="1"/>
          </p:cNvSpPr>
          <p:nvPr>
            <p:ph type="dt" sz="half" idx="14"/>
          </p:nvPr>
        </p:nvSpPr>
        <p:spPr/>
        <p:txBody>
          <a:bodyPr/>
          <a:lstStyle/>
          <a:p>
            <a:fld id="{23C2CCE9-65D5-4615-9B27-785F94F466C1}" type="datetime3">
              <a:rPr lang="en-US" smtClean="0"/>
              <a:t>20 April 2022</a:t>
            </a:fld>
            <a:endParaRPr lang="en-US" dirty="0"/>
          </a:p>
        </p:txBody>
      </p:sp>
      <p:sp>
        <p:nvSpPr>
          <p:cNvPr id="14" name="Footer Placeholder 13"/>
          <p:cNvSpPr>
            <a:spLocks noGrp="1"/>
          </p:cNvSpPr>
          <p:nvPr>
            <p:ph type="ftr" sz="quarter" idx="15"/>
          </p:nvPr>
        </p:nvSpPr>
        <p:spPr/>
        <p:txBody>
          <a:bodyPr/>
          <a:lstStyle/>
          <a:p>
            <a:endParaRPr lang="en-US" dirty="0"/>
          </a:p>
        </p:txBody>
      </p:sp>
      <p:sp>
        <p:nvSpPr>
          <p:cNvPr id="15" name="Slide Number Placeholder 14"/>
          <p:cNvSpPr>
            <a:spLocks noGrp="1"/>
          </p:cNvSpPr>
          <p:nvPr>
            <p:ph type="sldNum" sz="quarter" idx="16"/>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12735"/>
            <a:ext cx="11277600" cy="342899"/>
          </a:xfrm>
        </p:spPr>
        <p:txBody>
          <a:bodyPr>
            <a:noAutofit/>
          </a:bodyPr>
          <a:lstStyle>
            <a:lvl1pPr>
              <a:defRPr sz="2800"/>
            </a:lvl1pPr>
          </a:lstStyle>
          <a:p>
            <a:r>
              <a:rPr lang="en-US" dirty="0"/>
              <a:t>Click to add title </a:t>
            </a:r>
          </a:p>
        </p:txBody>
      </p:sp>
      <p:sp>
        <p:nvSpPr>
          <p:cNvPr id="3" name="Content Placeholder 2"/>
          <p:cNvSpPr>
            <a:spLocks noGrp="1"/>
          </p:cNvSpPr>
          <p:nvPr>
            <p:ph idx="1" hasCustomPrompt="1"/>
          </p:nvPr>
        </p:nvSpPr>
        <p:spPr>
          <a:xfrm>
            <a:off x="952500" y="1485900"/>
            <a:ext cx="10287000" cy="4724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457200" y="795015"/>
            <a:ext cx="11277600" cy="386085"/>
          </a:xfrm>
        </p:spPr>
        <p:txBody>
          <a:bodyPr>
            <a:normAutofit/>
          </a:bodyPr>
          <a:lstStyle>
            <a:lvl1pPr marL="0" indent="0">
              <a:buNone/>
              <a:defRPr sz="2000" baseline="0">
                <a:solidFill>
                  <a:schemeClr val="tx2">
                    <a:lumMod val="60000"/>
                    <a:lumOff val="40000"/>
                  </a:schemeClr>
                </a:solidFill>
              </a:defRPr>
            </a:lvl1pPr>
          </a:lstStyle>
          <a:p>
            <a:r>
              <a:rPr lang="en-US" sz="2000" b="0" dirty="0"/>
              <a:t>Click to add subtitle</a:t>
            </a:r>
            <a:endParaRPr lang="en-US" sz="1600" b="0" dirty="0"/>
          </a:p>
        </p:txBody>
      </p:sp>
      <p:sp>
        <p:nvSpPr>
          <p:cNvPr id="14" name="Date Placeholder 13"/>
          <p:cNvSpPr>
            <a:spLocks noGrp="1"/>
          </p:cNvSpPr>
          <p:nvPr>
            <p:ph type="dt" sz="half" idx="14"/>
          </p:nvPr>
        </p:nvSpPr>
        <p:spPr/>
        <p:txBody>
          <a:bodyPr/>
          <a:lstStyle/>
          <a:p>
            <a:fld id="{D5EA4699-75BE-494C-BD9A-E994FCCCDC34}" type="datetime3">
              <a:rPr lang="en-US" smtClean="0"/>
              <a:t>20 April 2022</a:t>
            </a:fld>
            <a:endParaRPr lang="en-US" dirty="0"/>
          </a:p>
        </p:txBody>
      </p:sp>
      <p:sp>
        <p:nvSpPr>
          <p:cNvPr id="15" name="Footer Placeholder 14"/>
          <p:cNvSpPr>
            <a:spLocks noGrp="1"/>
          </p:cNvSpPr>
          <p:nvPr>
            <p:ph type="ftr" sz="quarter" idx="15"/>
          </p:nvPr>
        </p:nvSpPr>
        <p:spPr/>
        <p:txBody>
          <a:bodyPr/>
          <a:lstStyle/>
          <a:p>
            <a:endParaRPr lang="en-US" dirty="0"/>
          </a:p>
        </p:txBody>
      </p:sp>
      <p:sp>
        <p:nvSpPr>
          <p:cNvPr id="16" name="Slide Number Placeholder 15"/>
          <p:cNvSpPr>
            <a:spLocks noGrp="1"/>
          </p:cNvSpPr>
          <p:nvPr>
            <p:ph type="sldNum" sz="quarter" idx="16"/>
          </p:nvPr>
        </p:nvSpPr>
        <p:spPr/>
        <p:txBody>
          <a:bodyPr/>
          <a:lstStyle/>
          <a:p>
            <a:fld id="{4EBCDCBD-78E1-0D41-A999-31B5EBF8E02C}"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2"/>
          <p:cNvSpPr>
            <a:spLocks noGrp="1"/>
          </p:cNvSpPr>
          <p:nvPr>
            <p:ph idx="1" hasCustomPrompt="1"/>
          </p:nvPr>
        </p:nvSpPr>
        <p:spPr>
          <a:xfrm>
            <a:off x="952500" y="1181100"/>
            <a:ext cx="4953000" cy="417625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hasCustomPrompt="1"/>
          </p:nvPr>
        </p:nvSpPr>
        <p:spPr>
          <a:xfrm>
            <a:off x="952500" y="5548312"/>
            <a:ext cx="10286999" cy="661988"/>
          </a:xfrm>
          <a:solidFill>
            <a:schemeClr val="accent2"/>
          </a:solidFill>
          <a:ln w="19050">
            <a:noFill/>
          </a:ln>
        </p:spPr>
        <p:txBody>
          <a:bodyPr anchor="ctr">
            <a:noAutofit/>
          </a:bodyPr>
          <a:lstStyle>
            <a:lvl1pPr marL="0" indent="0" algn="ctr">
              <a:buNone/>
              <a:defRPr sz="1800" b="1">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Click to add callout text</a:t>
            </a:r>
          </a:p>
        </p:txBody>
      </p:sp>
      <p:sp>
        <p:nvSpPr>
          <p:cNvPr id="11" name="Content Placeholder 2"/>
          <p:cNvSpPr>
            <a:spLocks noGrp="1"/>
          </p:cNvSpPr>
          <p:nvPr>
            <p:ph idx="13" hasCustomPrompt="1"/>
          </p:nvPr>
        </p:nvSpPr>
        <p:spPr>
          <a:xfrm>
            <a:off x="6286501" y="1181100"/>
            <a:ext cx="4952998" cy="417625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17"/>
          <p:cNvSpPr>
            <a:spLocks noGrp="1"/>
          </p:cNvSpPr>
          <p:nvPr>
            <p:ph type="dt" sz="half" idx="15"/>
          </p:nvPr>
        </p:nvSpPr>
        <p:spPr/>
        <p:txBody>
          <a:bodyPr/>
          <a:lstStyle>
            <a:lvl1pPr>
              <a:defRPr/>
            </a:lvl1pPr>
          </a:lstStyle>
          <a:p>
            <a:r>
              <a:rPr lang="en-US" dirty="0" smtClean="0"/>
              <a:t>15 December 2021</a:t>
            </a:r>
            <a:endParaRPr lang="en-US" dirty="0"/>
          </a:p>
        </p:txBody>
      </p:sp>
      <p:sp>
        <p:nvSpPr>
          <p:cNvPr id="19" name="Footer Placeholder 18"/>
          <p:cNvSpPr>
            <a:spLocks noGrp="1"/>
          </p:cNvSpPr>
          <p:nvPr>
            <p:ph type="ftr" sz="quarter" idx="16"/>
          </p:nvPr>
        </p:nvSpPr>
        <p:spPr/>
        <p:txBody>
          <a:bodyPr/>
          <a:lstStyle/>
          <a:p>
            <a:endParaRPr lang="en-US" dirty="0"/>
          </a:p>
        </p:txBody>
      </p:sp>
      <p:sp>
        <p:nvSpPr>
          <p:cNvPr id="20" name="Slide Number Placeholder 19"/>
          <p:cNvSpPr>
            <a:spLocks noGrp="1"/>
          </p:cNvSpPr>
          <p:nvPr>
            <p:ph type="sldNum" sz="quarter" idx="17"/>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52500" y="1485900"/>
            <a:ext cx="4953000" cy="387145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hasCustomPrompt="1"/>
          </p:nvPr>
        </p:nvSpPr>
        <p:spPr>
          <a:xfrm>
            <a:off x="952500" y="5548312"/>
            <a:ext cx="10286999" cy="661988"/>
          </a:xfrm>
          <a:solidFill>
            <a:schemeClr val="accent2"/>
          </a:solidFill>
          <a:ln w="19050">
            <a:noFill/>
          </a:ln>
        </p:spPr>
        <p:txBody>
          <a:bodyPr anchor="ctr">
            <a:noAutofit/>
          </a:bodyPr>
          <a:lstStyle>
            <a:lvl1pPr marL="0" indent="0" algn="ctr">
              <a:buNone/>
              <a:defRPr sz="1800" b="1">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Click to add callout text</a:t>
            </a:r>
          </a:p>
        </p:txBody>
      </p:sp>
      <p:sp>
        <p:nvSpPr>
          <p:cNvPr id="11" name="Content Placeholder 2"/>
          <p:cNvSpPr>
            <a:spLocks noGrp="1"/>
          </p:cNvSpPr>
          <p:nvPr>
            <p:ph idx="13" hasCustomPrompt="1"/>
          </p:nvPr>
        </p:nvSpPr>
        <p:spPr>
          <a:xfrm>
            <a:off x="6286501" y="1485900"/>
            <a:ext cx="4952998" cy="387145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hasCustomPrompt="1"/>
          </p:nvPr>
        </p:nvSpPr>
        <p:spPr>
          <a:xfrm>
            <a:off x="457200" y="419100"/>
            <a:ext cx="11277600" cy="342899"/>
          </a:xfrm>
        </p:spPr>
        <p:txBody>
          <a:bodyPr>
            <a:noAutofit/>
          </a:bodyPr>
          <a:lstStyle>
            <a:lvl1pPr>
              <a:defRPr sz="2800"/>
            </a:lvl1pPr>
          </a:lstStyle>
          <a:p>
            <a:r>
              <a:rPr lang="en-US" dirty="0"/>
              <a:t>Click to add title </a:t>
            </a:r>
          </a:p>
        </p:txBody>
      </p:sp>
      <p:sp>
        <p:nvSpPr>
          <p:cNvPr id="12" name="Text Placeholder 8"/>
          <p:cNvSpPr>
            <a:spLocks noGrp="1"/>
          </p:cNvSpPr>
          <p:nvPr>
            <p:ph type="body" sz="quarter" idx="18" hasCustomPrompt="1"/>
          </p:nvPr>
        </p:nvSpPr>
        <p:spPr>
          <a:xfrm>
            <a:off x="457200" y="801380"/>
            <a:ext cx="11277600" cy="379720"/>
          </a:xfrm>
        </p:spPr>
        <p:txBody>
          <a:bodyPr>
            <a:normAutofit/>
          </a:bodyPr>
          <a:lstStyle>
            <a:lvl1pPr marL="0" indent="0">
              <a:buNone/>
              <a:defRPr sz="2000" baseline="0">
                <a:solidFill>
                  <a:schemeClr val="tx2">
                    <a:lumMod val="60000"/>
                    <a:lumOff val="40000"/>
                  </a:schemeClr>
                </a:solidFill>
              </a:defRPr>
            </a:lvl1pPr>
          </a:lstStyle>
          <a:p>
            <a:r>
              <a:rPr lang="en-US" sz="2000" b="0" dirty="0"/>
              <a:t>Click to add subtitle</a:t>
            </a:r>
            <a:endParaRPr lang="en-US" sz="1600" b="0" dirty="0"/>
          </a:p>
        </p:txBody>
      </p:sp>
      <p:sp>
        <p:nvSpPr>
          <p:cNvPr id="16" name="Date Placeholder 15"/>
          <p:cNvSpPr>
            <a:spLocks noGrp="1"/>
          </p:cNvSpPr>
          <p:nvPr>
            <p:ph type="dt" sz="half" idx="19"/>
          </p:nvPr>
        </p:nvSpPr>
        <p:spPr/>
        <p:txBody>
          <a:bodyPr/>
          <a:lstStyle>
            <a:lvl1pPr>
              <a:defRPr/>
            </a:lvl1pPr>
          </a:lstStyle>
          <a:p>
            <a:r>
              <a:rPr lang="en-US" dirty="0" smtClean="0"/>
              <a:t>15 December 2021</a:t>
            </a:r>
            <a:endParaRPr lang="en-US" dirty="0"/>
          </a:p>
        </p:txBody>
      </p:sp>
      <p:sp>
        <p:nvSpPr>
          <p:cNvPr id="17" name="Footer Placeholder 16"/>
          <p:cNvSpPr>
            <a:spLocks noGrp="1"/>
          </p:cNvSpPr>
          <p:nvPr>
            <p:ph type="ftr" sz="quarter" idx="20"/>
          </p:nvPr>
        </p:nvSpPr>
        <p:spPr/>
        <p:txBody>
          <a:bodyPr/>
          <a:lstStyle/>
          <a:p>
            <a:endParaRPr lang="en-US" dirty="0"/>
          </a:p>
        </p:txBody>
      </p:sp>
      <p:sp>
        <p:nvSpPr>
          <p:cNvPr id="18" name="Slide Number Placeholder 17"/>
          <p:cNvSpPr>
            <a:spLocks noGrp="1"/>
          </p:cNvSpPr>
          <p:nvPr>
            <p:ph type="sldNum" sz="quarter" idx="21"/>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9" name="Date Placeholder 8"/>
          <p:cNvSpPr>
            <a:spLocks noGrp="1"/>
          </p:cNvSpPr>
          <p:nvPr>
            <p:ph type="dt" sz="half" idx="10"/>
          </p:nvPr>
        </p:nvSpPr>
        <p:spPr/>
        <p:txBody>
          <a:bodyPr/>
          <a:lstStyle/>
          <a:p>
            <a:r>
              <a:rPr lang="en-US" dirty="0" smtClean="0"/>
              <a:t>15 December 2021</a:t>
            </a:r>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419100"/>
            <a:ext cx="11277600" cy="342899"/>
          </a:xfrm>
        </p:spPr>
        <p:txBody>
          <a:bodyPr>
            <a:noAutofit/>
          </a:bodyPr>
          <a:lstStyle>
            <a:lvl1pPr>
              <a:defRPr sz="2800"/>
            </a:lvl1pPr>
          </a:lstStyle>
          <a:p>
            <a:r>
              <a:rPr lang="en-US" dirty="0"/>
              <a:t>Click to add title </a:t>
            </a:r>
          </a:p>
        </p:txBody>
      </p:sp>
      <p:sp>
        <p:nvSpPr>
          <p:cNvPr id="9" name="Text Placeholder 8"/>
          <p:cNvSpPr>
            <a:spLocks noGrp="1"/>
          </p:cNvSpPr>
          <p:nvPr>
            <p:ph type="body" sz="quarter" idx="13" hasCustomPrompt="1"/>
          </p:nvPr>
        </p:nvSpPr>
        <p:spPr>
          <a:xfrm>
            <a:off x="457200" y="801380"/>
            <a:ext cx="11277600" cy="379720"/>
          </a:xfrm>
        </p:spPr>
        <p:txBody>
          <a:bodyPr>
            <a:normAutofit/>
          </a:bodyPr>
          <a:lstStyle>
            <a:lvl1pPr marL="0" indent="0">
              <a:buNone/>
              <a:defRPr sz="2000" baseline="0">
                <a:solidFill>
                  <a:schemeClr val="tx2">
                    <a:lumMod val="60000"/>
                    <a:lumOff val="40000"/>
                  </a:schemeClr>
                </a:solidFill>
              </a:defRPr>
            </a:lvl1pPr>
          </a:lstStyle>
          <a:p>
            <a:r>
              <a:rPr lang="en-US" sz="2000" b="0" dirty="0"/>
              <a:t>Click to add subtitle</a:t>
            </a:r>
            <a:endParaRPr lang="en-US" sz="1600" b="0" dirty="0"/>
          </a:p>
        </p:txBody>
      </p:sp>
      <p:sp>
        <p:nvSpPr>
          <p:cNvPr id="10" name="Date Placeholder 9"/>
          <p:cNvSpPr>
            <a:spLocks noGrp="1"/>
          </p:cNvSpPr>
          <p:nvPr>
            <p:ph type="dt" sz="half" idx="14"/>
          </p:nvPr>
        </p:nvSpPr>
        <p:spPr/>
        <p:txBody>
          <a:bodyPr/>
          <a:lstStyle/>
          <a:p>
            <a:r>
              <a:rPr lang="en-US" dirty="0" smtClean="0"/>
              <a:t>15 December 2021</a:t>
            </a:r>
            <a:endParaRPr lang="en-US" dirty="0"/>
          </a:p>
        </p:txBody>
      </p:sp>
      <p:sp>
        <p:nvSpPr>
          <p:cNvPr id="11" name="Footer Placeholder 10"/>
          <p:cNvSpPr>
            <a:spLocks noGrp="1"/>
          </p:cNvSpPr>
          <p:nvPr>
            <p:ph type="ftr" sz="quarter" idx="15"/>
          </p:nvPr>
        </p:nvSpPr>
        <p:spPr/>
        <p:txBody>
          <a:bodyPr/>
          <a:lstStyle/>
          <a:p>
            <a:endParaRPr lang="en-US" dirty="0"/>
          </a:p>
        </p:txBody>
      </p:sp>
      <p:sp>
        <p:nvSpPr>
          <p:cNvPr id="12" name="Slide Number Placeholder 11"/>
          <p:cNvSpPr>
            <a:spLocks noGrp="1"/>
          </p:cNvSpPr>
          <p:nvPr>
            <p:ph type="sldNum" sz="quarter" idx="16"/>
          </p:nvPr>
        </p:nvSpPr>
        <p:spPr/>
        <p:txBody>
          <a:bodyPr/>
          <a:lstStyle/>
          <a:p>
            <a:fld id="{4EBCDCBD-78E1-0D41-A999-31B5EBF8E02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1 Dark">
    <p:spTree>
      <p:nvGrpSpPr>
        <p:cNvPr id="1" name=""/>
        <p:cNvGrpSpPr/>
        <p:nvPr/>
      </p:nvGrpSpPr>
      <p:grpSpPr>
        <a:xfrm>
          <a:off x="0" y="0"/>
          <a:ext cx="0" cy="0"/>
          <a:chOff x="0" y="0"/>
          <a:chExt cx="0" cy="0"/>
        </a:xfrm>
      </p:grpSpPr>
      <p:sp>
        <p:nvSpPr>
          <p:cNvPr id="17" name="Date Placeholder 16"/>
          <p:cNvSpPr>
            <a:spLocks noGrp="1"/>
          </p:cNvSpPr>
          <p:nvPr>
            <p:ph type="dt" sz="half" idx="14"/>
          </p:nvPr>
        </p:nvSpPr>
        <p:spPr/>
        <p:txBody>
          <a:bodyPr/>
          <a:lstStyle/>
          <a:p>
            <a:fld id="{03AE6764-091D-4B77-8756-B5D91EEABF5A}" type="datetime3">
              <a:rPr lang="en-US" smtClean="0"/>
              <a:t>20 April 2022</a:t>
            </a:fld>
            <a:endParaRPr lang="en-US" dirty="0"/>
          </a:p>
        </p:txBody>
      </p:sp>
      <p:sp>
        <p:nvSpPr>
          <p:cNvPr id="18" name="Footer Placeholder 17"/>
          <p:cNvSpPr>
            <a:spLocks noGrp="1"/>
          </p:cNvSpPr>
          <p:nvPr>
            <p:ph type="ftr" sz="quarter" idx="15"/>
          </p:nvPr>
        </p:nvSpPr>
        <p:spPr/>
        <p:txBody>
          <a:bodyPr/>
          <a:lstStyle/>
          <a:p>
            <a:endParaRPr lang="en-US" dirty="0"/>
          </a:p>
        </p:txBody>
      </p:sp>
      <p:sp>
        <p:nvSpPr>
          <p:cNvPr id="19" name="Slide Number Placeholder 18"/>
          <p:cNvSpPr>
            <a:spLocks noGrp="1"/>
          </p:cNvSpPr>
          <p:nvPr>
            <p:ph type="sldNum" sz="quarter" idx="16"/>
          </p:nvPr>
        </p:nvSpPr>
        <p:spPr/>
        <p:txBody>
          <a:bodyPr/>
          <a:lstStyle/>
          <a:p>
            <a:fld id="{4EBCDCBD-78E1-0D41-A999-31B5EBF8E02C}" type="slidenum">
              <a:rPr lang="en-US" smtClean="0"/>
              <a:pPr/>
              <a:t>‹#›</a:t>
            </a:fld>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4" y="0"/>
            <a:ext cx="12189624" cy="6856664"/>
          </a:xfrm>
          <a:prstGeom prst="rect">
            <a:avLst/>
          </a:prstGeom>
          <a:ln>
            <a:noFill/>
          </a:ln>
        </p:spPr>
      </p:pic>
      <p:sp>
        <p:nvSpPr>
          <p:cNvPr id="10" name="Rectangle 9"/>
          <p:cNvSpPr/>
          <p:nvPr/>
        </p:nvSpPr>
        <p:spPr>
          <a:xfrm>
            <a:off x="0" y="4358640"/>
            <a:ext cx="12192000" cy="2499360"/>
          </a:xfrm>
          <a:prstGeom prst="rect">
            <a:avLst/>
          </a:prstGeom>
          <a:gradFill>
            <a:gsLst>
              <a:gs pos="0">
                <a:schemeClr val="accent1">
                  <a:lumMod val="50000"/>
                  <a:alpha val="0"/>
                </a:schemeClr>
              </a:gs>
              <a:gs pos="100000">
                <a:schemeClr val="accent1">
                  <a:lumMod val="50000"/>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85800" y="2324100"/>
            <a:ext cx="9144000" cy="1572399"/>
          </a:xfrm>
        </p:spPr>
        <p:txBody>
          <a:bodyPr anchor="b">
            <a:normAutofit/>
          </a:bodyPr>
          <a:lstStyle>
            <a:lvl1pPr algn="l">
              <a:defRPr sz="40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685800" y="4038600"/>
            <a:ext cx="9144000" cy="837532"/>
          </a:xfrm>
        </p:spPr>
        <p:txBody>
          <a:bodyPr lIns="0" tIns="0" rIns="0" bIns="0"/>
          <a:lstStyle>
            <a:lvl1pPr marL="0" indent="0" algn="l">
              <a:buNone/>
              <a:defRPr sz="2400" b="1">
                <a:solidFill>
                  <a:schemeClr val="accent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 </a:t>
            </a:r>
          </a:p>
        </p:txBody>
      </p:sp>
      <p:sp>
        <p:nvSpPr>
          <p:cNvPr id="12" name="Text Placeholder 11"/>
          <p:cNvSpPr>
            <a:spLocks noGrp="1"/>
          </p:cNvSpPr>
          <p:nvPr>
            <p:ph type="body" sz="quarter" idx="13" hasCustomPrompt="1"/>
          </p:nvPr>
        </p:nvSpPr>
        <p:spPr>
          <a:xfrm>
            <a:off x="685800" y="4876800"/>
            <a:ext cx="5410200" cy="1333500"/>
          </a:xfrm>
        </p:spPr>
        <p:txBody>
          <a:bodyPr lIns="0" tIns="0" rIns="0" bIns="0">
            <a:normAutofit/>
          </a:bodyPr>
          <a:lstStyle>
            <a:lvl1pPr marL="0" indent="0">
              <a:lnSpc>
                <a:spcPct val="100000"/>
              </a:lnSpc>
              <a:spcBef>
                <a:spcPts val="0"/>
              </a:spcBef>
              <a:buNone/>
              <a:defRPr sz="1400">
                <a:solidFill>
                  <a:schemeClr val="accent2">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09" y="95382"/>
            <a:ext cx="3178301" cy="1309907"/>
          </a:xfrm>
          <a:prstGeom prst="rect">
            <a:avLst/>
          </a:prstGeom>
        </p:spPr>
      </p:pic>
    </p:spTree>
  </p:cSld>
  <p:clrMapOvr>
    <a:masterClrMapping/>
  </p:clrMapOvr>
  <p:extLst>
    <p:ext uri="{DCECCB84-F9BA-43D5-87BE-67443E8EF086}">
      <p15:sldGuideLst xmlns:p15="http://schemas.microsoft.com/office/powerpoint/2012/main">
        <p15:guide id="2" pos="4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5 Dark">
    <p:bg>
      <p:bgPr>
        <a:solidFill>
          <a:schemeClr val="accent1"/>
        </a:solidFill>
        <a:effectLst/>
      </p:bgPr>
    </p:bg>
    <p:spTree>
      <p:nvGrpSpPr>
        <p:cNvPr id="1" name=""/>
        <p:cNvGrpSpPr/>
        <p:nvPr/>
      </p:nvGrpSpPr>
      <p:grpSpPr>
        <a:xfrm>
          <a:off x="0" y="0"/>
          <a:ext cx="0" cy="0"/>
          <a:chOff x="0" y="0"/>
          <a:chExt cx="0" cy="0"/>
        </a:xfrm>
      </p:grpSpPr>
      <p:sp>
        <p:nvSpPr>
          <p:cNvPr id="19" name="Date Placeholder 18"/>
          <p:cNvSpPr>
            <a:spLocks noGrp="1"/>
          </p:cNvSpPr>
          <p:nvPr>
            <p:ph type="dt" sz="half" idx="15"/>
          </p:nvPr>
        </p:nvSpPr>
        <p:spPr/>
        <p:txBody>
          <a:bodyPr/>
          <a:lstStyle/>
          <a:p>
            <a:fld id="{4D2E7C0A-B003-47BB-897B-0979338FF81B}" type="datetime3">
              <a:rPr lang="en-US" smtClean="0"/>
              <a:t>20 April 2022</a:t>
            </a:fld>
            <a:endParaRPr lang="en-US" dirty="0"/>
          </a:p>
        </p:txBody>
      </p:sp>
      <p:sp>
        <p:nvSpPr>
          <p:cNvPr id="22" name="Footer Placeholder 21"/>
          <p:cNvSpPr>
            <a:spLocks noGrp="1"/>
          </p:cNvSpPr>
          <p:nvPr>
            <p:ph type="ftr" sz="quarter" idx="16"/>
          </p:nvPr>
        </p:nvSpPr>
        <p:spPr/>
        <p:txBody>
          <a:bodyPr/>
          <a:lstStyle/>
          <a:p>
            <a:endParaRPr lang="en-US" dirty="0"/>
          </a:p>
        </p:txBody>
      </p:sp>
      <p:sp>
        <p:nvSpPr>
          <p:cNvPr id="23" name="Slide Number Placeholder 22"/>
          <p:cNvSpPr>
            <a:spLocks noGrp="1"/>
          </p:cNvSpPr>
          <p:nvPr>
            <p:ph type="sldNum" sz="quarter" idx="17"/>
          </p:nvPr>
        </p:nvSpPr>
        <p:spPr/>
        <p:txBody>
          <a:bodyPr/>
          <a:lstStyle/>
          <a:p>
            <a:fld id="{4EBCDCBD-78E1-0D41-A999-31B5EBF8E02C}" type="slidenum">
              <a:rPr lang="en-US" smtClean="0"/>
              <a:pPr/>
              <a:t>‹#›</a:t>
            </a:fld>
            <a:endParaRPr lang="en-US" dirty="0"/>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667"/>
            <a:ext cx="12189624" cy="6856664"/>
          </a:xfrm>
          <a:prstGeom prst="rect">
            <a:avLst/>
          </a:prstGeom>
        </p:spPr>
      </p:pic>
      <p:sp>
        <p:nvSpPr>
          <p:cNvPr id="13" name="Rectangle 12"/>
          <p:cNvSpPr/>
          <p:nvPr/>
        </p:nvSpPr>
        <p:spPr>
          <a:xfrm>
            <a:off x="0" y="4361627"/>
            <a:ext cx="12192000" cy="2499360"/>
          </a:xfrm>
          <a:prstGeom prst="rect">
            <a:avLst/>
          </a:prstGeom>
          <a:gradFill>
            <a:gsLst>
              <a:gs pos="0">
                <a:schemeClr val="accent1">
                  <a:lumMod val="50000"/>
                  <a:alpha val="0"/>
                </a:schemeClr>
              </a:gs>
              <a:gs pos="100000">
                <a:schemeClr val="accent1">
                  <a:lumMod val="50000"/>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191000" y="1028700"/>
            <a:ext cx="6819900" cy="1482245"/>
          </a:xfrm>
        </p:spPr>
        <p:txBody>
          <a:bodyPr anchor="t">
            <a:normAutofit/>
          </a:bodyPr>
          <a:lstStyle>
            <a:lvl1pPr algn="l">
              <a:defRPr sz="3200" baseline="0">
                <a:solidFill>
                  <a:schemeClr val="bg1"/>
                </a:solidFill>
              </a:defRPr>
            </a:lvl1pPr>
          </a:lstStyle>
          <a:p>
            <a:r>
              <a:rPr lang="en-US" dirty="0"/>
              <a:t>Click to add title </a:t>
            </a:r>
            <a:br>
              <a:rPr lang="en-US" dirty="0"/>
            </a:br>
            <a:r>
              <a:rPr lang="en-US" dirty="0"/>
              <a:t>(recommended for titles that </a:t>
            </a:r>
            <a:br>
              <a:rPr lang="en-US" dirty="0"/>
            </a:br>
            <a:r>
              <a:rPr lang="en-US" dirty="0"/>
              <a:t>are 2-3 lines long)</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38" y="532082"/>
            <a:ext cx="3271029" cy="2139696"/>
          </a:xfrm>
          <a:prstGeom prst="rect">
            <a:avLst/>
          </a:prstGeom>
        </p:spPr>
      </p:pic>
      <p:cxnSp>
        <p:nvCxnSpPr>
          <p:cNvPr id="8" name="Straight Connector 7"/>
          <p:cNvCxnSpPr/>
          <p:nvPr/>
        </p:nvCxnSpPr>
        <p:spPr>
          <a:xfrm>
            <a:off x="4191000" y="3855309"/>
            <a:ext cx="68199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4" hasCustomPrompt="1"/>
          </p:nvPr>
        </p:nvSpPr>
        <p:spPr>
          <a:xfrm>
            <a:off x="4191000" y="3976706"/>
            <a:ext cx="6819900" cy="2233594"/>
          </a:xfrm>
        </p:spPr>
        <p:txBody>
          <a:bodyPr lIns="0" tIns="0" rIns="0" bIns="0">
            <a:normAutofit/>
          </a:bodyPr>
          <a:lstStyle>
            <a:lvl1pPr marL="0" indent="0">
              <a:spcBef>
                <a:spcPts val="2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r>
              <a:rPr lang="en-US" dirty="0">
                <a:effectLst/>
                <a:latin typeface="Helvetica" charset="0"/>
              </a:rPr>
              <a:t>Click to add classification text</a:t>
            </a:r>
          </a:p>
        </p:txBody>
      </p:sp>
      <p:cxnSp>
        <p:nvCxnSpPr>
          <p:cNvPr id="20" name="Straight Connector 19"/>
          <p:cNvCxnSpPr/>
          <p:nvPr/>
        </p:nvCxnSpPr>
        <p:spPr>
          <a:xfrm>
            <a:off x="4191000" y="3855309"/>
            <a:ext cx="68199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191000" y="3855309"/>
            <a:ext cx="6819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Subtitle 2"/>
          <p:cNvSpPr>
            <a:spLocks noGrp="1"/>
          </p:cNvSpPr>
          <p:nvPr>
            <p:ph type="subTitle" idx="1" hasCustomPrompt="1"/>
          </p:nvPr>
        </p:nvSpPr>
        <p:spPr>
          <a:xfrm>
            <a:off x="4191001" y="2514600"/>
            <a:ext cx="6819900" cy="342899"/>
          </a:xfrm>
        </p:spPr>
        <p:txBody>
          <a:bodyPr lIns="0" tIns="0" rIns="0" bIns="0">
            <a:normAutofit/>
          </a:bodyPr>
          <a:lstStyle>
            <a:lvl1pPr marL="0" indent="0" algn="l">
              <a:buNone/>
              <a:defRPr sz="1600" b="1">
                <a:solidFill>
                  <a:schemeClr val="accent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11"/>
          <p:cNvSpPr>
            <a:spLocks noGrp="1"/>
          </p:cNvSpPr>
          <p:nvPr>
            <p:ph type="body" sz="quarter" idx="13" hasCustomPrompt="1"/>
          </p:nvPr>
        </p:nvSpPr>
        <p:spPr>
          <a:xfrm>
            <a:off x="4191000" y="2860102"/>
            <a:ext cx="6819900" cy="790832"/>
          </a:xfrm>
        </p:spPr>
        <p:txBody>
          <a:bodyPr lIns="0" tIns="0" rIns="0" bIns="0">
            <a:normAutofit/>
          </a:bodyPr>
          <a:lstStyle>
            <a:lvl1pPr marL="0" indent="0">
              <a:spcBef>
                <a:spcPts val="0"/>
              </a:spcBef>
              <a:buNone/>
              <a:defRPr sz="1200">
                <a:solidFill>
                  <a:schemeClr val="accent2">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sp>
        <p:nvSpPr>
          <p:cNvPr id="24" name="TextBox 23"/>
          <p:cNvSpPr txBox="1"/>
          <p:nvPr userDrawn="1"/>
        </p:nvSpPr>
        <p:spPr>
          <a:xfrm>
            <a:off x="1082518" y="2541694"/>
            <a:ext cx="2210142" cy="497572"/>
          </a:xfrm>
          <a:prstGeom prst="rect">
            <a:avLst/>
          </a:prstGeom>
          <a:noFill/>
          <a:ln w="19050">
            <a:noFill/>
          </a:ln>
        </p:spPr>
        <p:txBody>
          <a:bodyPr wrap="square" rtlCol="0">
            <a:spAutoFit/>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sz="1200" dirty="0">
                <a:solidFill>
                  <a:schemeClr val="bg1"/>
                </a:solidFill>
                <a:latin typeface="+mn-lt"/>
                <a:ea typeface="Myriad Pro" charset="0"/>
                <a:cs typeface="Myriad Pro" charset="0"/>
              </a:rPr>
              <a:t>11100 Johns Hopkins Road </a:t>
            </a:r>
            <a:br>
              <a:rPr lang="en-US" sz="1200" dirty="0">
                <a:solidFill>
                  <a:schemeClr val="bg1"/>
                </a:solidFill>
                <a:latin typeface="+mn-lt"/>
                <a:ea typeface="Myriad Pro" charset="0"/>
                <a:cs typeface="Myriad Pro" charset="0"/>
              </a:rPr>
            </a:br>
            <a:r>
              <a:rPr lang="en-US" sz="1200" dirty="0">
                <a:solidFill>
                  <a:schemeClr val="bg1"/>
                </a:solidFill>
                <a:latin typeface="+mn-lt"/>
                <a:ea typeface="Myriad Pro" charset="0"/>
                <a:cs typeface="Myriad Pro" charset="0"/>
              </a:rPr>
              <a:t>Laurel, MD 20723-6099</a:t>
            </a:r>
          </a:p>
        </p:txBody>
      </p:sp>
      <p:cxnSp>
        <p:nvCxnSpPr>
          <p:cNvPr id="25" name="Straight Connector 24"/>
          <p:cNvCxnSpPr/>
          <p:nvPr userDrawn="1"/>
        </p:nvCxnSpPr>
        <p:spPr>
          <a:xfrm>
            <a:off x="1082518" y="2387995"/>
            <a:ext cx="221014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5" pos="69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6499798"/>
            <a:ext cx="12192000" cy="356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dirty="0"/>
          </a:p>
        </p:txBody>
      </p:sp>
      <p:cxnSp>
        <p:nvCxnSpPr>
          <p:cNvPr id="15" name="Straight Connector 14"/>
          <p:cNvCxnSpPr/>
          <p:nvPr userDrawn="1"/>
        </p:nvCxnSpPr>
        <p:spPr>
          <a:xfrm>
            <a:off x="0" y="6500474"/>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457200" y="419100"/>
            <a:ext cx="11277600" cy="762000"/>
          </a:xfrm>
          <a:prstGeom prst="rect">
            <a:avLst/>
          </a:prstGeom>
        </p:spPr>
        <p:txBody>
          <a:bodyPr vert="horz" lIns="0" tIns="0" rIns="0" bIns="0" rtlCol="0" anchor="t" anchorCtr="0">
            <a:normAutofit/>
          </a:bodyPr>
          <a:lstStyle/>
          <a:p>
            <a:r>
              <a:rPr lang="en-US" dirty="0"/>
              <a:t>Click to add title</a:t>
            </a:r>
          </a:p>
        </p:txBody>
      </p:sp>
      <p:sp>
        <p:nvSpPr>
          <p:cNvPr id="3" name="Text Placeholder 2"/>
          <p:cNvSpPr>
            <a:spLocks noGrp="1"/>
          </p:cNvSpPr>
          <p:nvPr>
            <p:ph type="body" idx="1"/>
          </p:nvPr>
        </p:nvSpPr>
        <p:spPr>
          <a:xfrm>
            <a:off x="952500" y="1181100"/>
            <a:ext cx="10287000" cy="5029200"/>
          </a:xfrm>
          <a:prstGeom prst="rect">
            <a:avLst/>
          </a:prstGeom>
        </p:spPr>
        <p:txBody>
          <a:bodyPr vert="horz" lIns="0" tIns="0" rIns="0" bIns="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036810" y="6500814"/>
            <a:ext cx="1371600" cy="357186"/>
          </a:xfrm>
          <a:prstGeom prst="rect">
            <a:avLst/>
          </a:prstGeom>
        </p:spPr>
        <p:txBody>
          <a:bodyPr vert="horz" lIns="91440" tIns="0" rIns="91440" bIns="0" rtlCol="0" anchor="ctr"/>
          <a:lstStyle>
            <a:lvl1pPr algn="r">
              <a:defRPr sz="1000">
                <a:solidFill>
                  <a:schemeClr val="bg1">
                    <a:lumMod val="50000"/>
                  </a:schemeClr>
                </a:solidFill>
              </a:defRPr>
            </a:lvl1pPr>
          </a:lstStyle>
          <a:p>
            <a:fld id="{EBD90533-0019-439F-9033-E5FD503D101E}" type="datetime3">
              <a:rPr lang="en-US" smtClean="0"/>
              <a:t>20 April 2022</a:t>
            </a:fld>
            <a:endParaRPr lang="en-US" dirty="0"/>
          </a:p>
        </p:txBody>
      </p:sp>
      <p:sp>
        <p:nvSpPr>
          <p:cNvPr id="5" name="Footer Placeholder 4"/>
          <p:cNvSpPr>
            <a:spLocks noGrp="1"/>
          </p:cNvSpPr>
          <p:nvPr>
            <p:ph type="ftr" sz="quarter" idx="3"/>
          </p:nvPr>
        </p:nvSpPr>
        <p:spPr>
          <a:xfrm>
            <a:off x="742416" y="6500814"/>
            <a:ext cx="3197406" cy="355600"/>
          </a:xfrm>
          <a:prstGeom prst="rect">
            <a:avLst/>
          </a:prstGeom>
        </p:spPr>
        <p:txBody>
          <a:bodyPr vert="horz" lIns="91440" tIns="0" rIns="91440" bIns="0" rtlCol="0" anchor="ctr"/>
          <a:lstStyle>
            <a:lvl1pPr algn="l">
              <a:defRPr sz="1000">
                <a:solidFill>
                  <a:schemeClr val="bg1">
                    <a:lumMod val="50000"/>
                  </a:schemeClr>
                </a:solidFill>
              </a:defRPr>
            </a:lvl1pPr>
          </a:lstStyle>
          <a:p>
            <a:endParaRPr lang="en-US" dirty="0"/>
          </a:p>
        </p:txBody>
      </p:sp>
      <p:sp>
        <p:nvSpPr>
          <p:cNvPr id="6" name="Slide Number Placeholder 5"/>
          <p:cNvSpPr>
            <a:spLocks noGrp="1"/>
          </p:cNvSpPr>
          <p:nvPr>
            <p:ph type="sldNum" sz="quarter" idx="4"/>
          </p:nvPr>
        </p:nvSpPr>
        <p:spPr>
          <a:xfrm>
            <a:off x="11440302" y="6500474"/>
            <a:ext cx="381000" cy="357526"/>
          </a:xfrm>
          <a:prstGeom prst="rect">
            <a:avLst/>
          </a:prstGeom>
        </p:spPr>
        <p:txBody>
          <a:bodyPr vert="horz" lIns="0" tIns="0" rIns="0" bIns="0" rtlCol="0" anchor="ctr"/>
          <a:lstStyle>
            <a:lvl1pPr algn="ctr">
              <a:defRPr sz="1000" b="1">
                <a:solidFill>
                  <a:schemeClr val="accent2"/>
                </a:solidFill>
              </a:defRPr>
            </a:lvl1pPr>
          </a:lstStyle>
          <a:p>
            <a:fld id="{4EBCDCBD-78E1-0D41-A999-31B5EBF8E02C}" type="slidenum">
              <a:rPr lang="en-US" smtClean="0"/>
              <a:pPr/>
              <a:t>‹#›</a:t>
            </a:fld>
            <a:endParaRPr lang="en-US" dirty="0"/>
          </a:p>
        </p:txBody>
      </p:sp>
      <p:cxnSp>
        <p:nvCxnSpPr>
          <p:cNvPr id="8" name="Straight Connector 7"/>
          <p:cNvCxnSpPr/>
          <p:nvPr userDrawn="1"/>
        </p:nvCxnSpPr>
        <p:spPr>
          <a:xfrm>
            <a:off x="11424239" y="6604000"/>
            <a:ext cx="0" cy="15514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7200" y="6566791"/>
            <a:ext cx="210893" cy="226709"/>
          </a:xfrm>
          <a:prstGeom prst="rect">
            <a:avLst/>
          </a:prstGeom>
        </p:spPr>
      </p:pic>
    </p:spTree>
    <p:extLst>
      <p:ext uri="{BB962C8B-B14F-4D97-AF65-F5344CB8AC3E}">
        <p14:creationId xmlns:p14="http://schemas.microsoft.com/office/powerpoint/2010/main" val="92444638"/>
      </p:ext>
    </p:extLst>
  </p:cSld>
  <p:clrMap bg1="lt1" tx1="dk1" bg2="lt2" tx2="dk2" accent1="accent1" accent2="accent2" accent3="accent3" accent4="accent4" accent5="accent5" accent6="accent6" hlink="hlink" folHlink="folHlink"/>
  <p:sldLayoutIdLst>
    <p:sldLayoutId id="2147483692" r:id="rId1"/>
    <p:sldLayoutId id="2147483697" r:id="rId2"/>
    <p:sldLayoutId id="2147483731" r:id="rId3"/>
    <p:sldLayoutId id="2147483701" r:id="rId4"/>
    <p:sldLayoutId id="2147483732" r:id="rId5"/>
    <p:sldLayoutId id="2147483711" r:id="rId6"/>
    <p:sldLayoutId id="2147483737" r:id="rId7"/>
    <p:sldLayoutId id="2147483719" r:id="rId8"/>
    <p:sldLayoutId id="2147483724" r:id="rId9"/>
    <p:sldLayoutId id="2147483717" r:id="rId10"/>
    <p:sldLayoutId id="2147483720" r:id="rId11"/>
    <p:sldLayoutId id="2147483715" r:id="rId12"/>
  </p:sldLayoutIdLst>
  <p:hf hdr="0"/>
  <p:txStyles>
    <p:title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a:buChar char="•"/>
        <a:defRPr sz="2000" kern="1200">
          <a:solidFill>
            <a:schemeClr val="tx2">
              <a:lumMod val="75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tx2">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tx2">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tx2">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64" userDrawn="1">
          <p15:clr>
            <a:srgbClr val="F26B43"/>
          </p15:clr>
        </p15:guide>
        <p15:guide id="11" pos="288" userDrawn="1">
          <p15:clr>
            <a:srgbClr val="F26B43"/>
          </p15:clr>
        </p15:guide>
        <p15:guide id="12" pos="7392" userDrawn="1">
          <p15:clr>
            <a:srgbClr val="F26B43"/>
          </p15:clr>
        </p15:guide>
        <p15:guide id="13" orient="horz" pos="3912" userDrawn="1">
          <p15:clr>
            <a:srgbClr val="F26B43"/>
          </p15:clr>
        </p15:guide>
        <p15:guide id="14" pos="3840" userDrawn="1">
          <p15:clr>
            <a:srgbClr val="F26B43"/>
          </p15:clr>
        </p15:guide>
        <p15:guide id="16" orient="horz" pos="936" userDrawn="1">
          <p15:clr>
            <a:srgbClr val="F26B43"/>
          </p15:clr>
        </p15:guide>
        <p15:guide id="17" pos="600" userDrawn="1">
          <p15:clr>
            <a:srgbClr val="F26B43"/>
          </p15:clr>
        </p15:guide>
        <p15:guide id="18" pos="7080" userDrawn="1">
          <p15:clr>
            <a:srgbClr val="F26B43"/>
          </p15:clr>
        </p15:guide>
        <p15:guide id="19" pos="4056" userDrawn="1">
          <p15:clr>
            <a:srgbClr val="F26B43"/>
          </p15:clr>
        </p15:guide>
        <p15:guide id="20" pos="3624" userDrawn="1">
          <p15:clr>
            <a:srgbClr val="F26B43"/>
          </p15:clr>
        </p15:guide>
        <p15:guide id="22" orient="horz" pos="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sv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1.svg"/><Relationship Id="rId5" Type="http://schemas.openxmlformats.org/officeDocument/2006/relationships/image" Target="../media/image1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0.jpeg"/><Relationship Id="rId5" Type="http://schemas.openxmlformats.org/officeDocument/2006/relationships/image" Target="../media/image21.sv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38/s41467-021-24015-w"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hyperlink" Target="https://doi.org/10.1111/nyas.14659" TargetMode="External"/><Relationship Id="rId4" Type="http://schemas.openxmlformats.org/officeDocument/2006/relationships/hyperlink" Target="https://doi.org/10.1038/ncomms14375"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a:t>The Physics-informed AI Climate Model Agent Neuro-symbolic Simulator (PACMANS) for Tipping Point </a:t>
            </a:r>
            <a:r>
              <a:rPr lang="en-US" dirty="0" smtClean="0"/>
              <a:t>Discovery</a:t>
            </a:r>
            <a:br>
              <a:rPr lang="en-US" dirty="0" smtClean="0"/>
            </a:br>
            <a:r>
              <a:rPr lang="en-US" dirty="0"/>
              <a:t/>
            </a:r>
            <a:br>
              <a:rPr lang="en-US" dirty="0"/>
            </a:br>
            <a:r>
              <a:rPr lang="en-US" sz="2200" dirty="0"/>
              <a:t>DARPA Kickoff Meeting 12/15/2021</a:t>
            </a:r>
            <a:endParaRPr lang="en-US" dirty="0"/>
          </a:p>
        </p:txBody>
      </p:sp>
      <p:sp>
        <p:nvSpPr>
          <p:cNvPr id="7" name="Text Placeholder 6"/>
          <p:cNvSpPr>
            <a:spLocks noGrp="1"/>
          </p:cNvSpPr>
          <p:nvPr>
            <p:ph type="body" sz="quarter" idx="13"/>
          </p:nvPr>
        </p:nvSpPr>
        <p:spPr>
          <a:xfrm>
            <a:off x="685799" y="4391891"/>
            <a:ext cx="9247909" cy="1818409"/>
          </a:xfrm>
        </p:spPr>
        <p:txBody>
          <a:bodyPr>
            <a:normAutofit/>
          </a:bodyPr>
          <a:lstStyle/>
          <a:p>
            <a:r>
              <a:rPr lang="en-US" sz="2000" dirty="0"/>
              <a:t>Jennifer </a:t>
            </a:r>
            <a:r>
              <a:rPr lang="en-US" sz="2000" dirty="0" err="1"/>
              <a:t>Sleeman</a:t>
            </a:r>
            <a:r>
              <a:rPr lang="en-US" sz="2000" dirty="0"/>
              <a:t>, Ph.D.</a:t>
            </a:r>
          </a:p>
          <a:p>
            <a:r>
              <a:rPr lang="en-US" sz="2000" dirty="0"/>
              <a:t>Jay Brett, Ph.D.</a:t>
            </a:r>
          </a:p>
          <a:p>
            <a:r>
              <a:rPr lang="en-US" sz="2000" dirty="0"/>
              <a:t>Marisa Hughes, Ph.D.</a:t>
            </a:r>
          </a:p>
          <a:p>
            <a:r>
              <a:rPr lang="en-US" sz="2000" dirty="0"/>
              <a:t>Anand </a:t>
            </a:r>
            <a:r>
              <a:rPr lang="en-US" sz="2000" dirty="0" err="1"/>
              <a:t>Gnanadesikan</a:t>
            </a:r>
            <a:r>
              <a:rPr lang="en-US" sz="2000" dirty="0"/>
              <a:t>, Ph.D.</a:t>
            </a:r>
          </a:p>
          <a:p>
            <a:r>
              <a:rPr lang="en-US" sz="2000" dirty="0"/>
              <a:t>Yannis </a:t>
            </a:r>
            <a:r>
              <a:rPr lang="en-US" sz="2000" dirty="0" err="1"/>
              <a:t>Kevrekidis</a:t>
            </a:r>
            <a:r>
              <a:rPr lang="en-US" sz="2000" dirty="0"/>
              <a:t>, Ph.D.</a:t>
            </a:r>
          </a:p>
          <a:p>
            <a:endParaRPr lang="en-US" dirty="0"/>
          </a:p>
        </p:txBody>
      </p:sp>
      <p:sp>
        <p:nvSpPr>
          <p:cNvPr id="6" name="Rectangle 5"/>
          <p:cNvSpPr/>
          <p:nvPr/>
        </p:nvSpPr>
        <p:spPr>
          <a:xfrm>
            <a:off x="554805" y="6522753"/>
            <a:ext cx="10459092" cy="338554"/>
          </a:xfrm>
          <a:prstGeom prst="rect">
            <a:avLst/>
          </a:prstGeom>
        </p:spPr>
        <p:txBody>
          <a:bodyPr wrap="square">
            <a:spAutoFit/>
          </a:bodyPr>
          <a:lstStyle/>
          <a:p>
            <a:pPr algn="ctr"/>
            <a:r>
              <a:rPr lang="en-US" sz="1600" b="1" dirty="0">
                <a:solidFill>
                  <a:srgbClr val="000000"/>
                </a:solidFill>
                <a:latin typeface="Times New Roman" panose="02020603050405020304" pitchFamily="18" charset="0"/>
                <a:ea typeface="Times New Roman" panose="02020603050405020304" pitchFamily="18" charset="0"/>
              </a:rPr>
              <a:t>DISTRIBUTION STATEMENT</a:t>
            </a:r>
            <a:r>
              <a:rPr lang="en-US" sz="1600" b="1" i="1" dirty="0">
                <a:solidFill>
                  <a:srgbClr val="000000"/>
                </a:solidFill>
                <a:latin typeface="Times New Roman" panose="02020603050405020304" pitchFamily="18" charset="0"/>
                <a:ea typeface="Times New Roman" panose="02020603050405020304" pitchFamily="18" charset="0"/>
              </a:rPr>
              <a:t> </a:t>
            </a:r>
            <a:r>
              <a:rPr lang="en-US" sz="1600" b="1" dirty="0" smtClean="0">
                <a:solidFill>
                  <a:srgbClr val="000000"/>
                </a:solidFill>
                <a:latin typeface="Times New Roman" panose="02020603050405020304" pitchFamily="18" charset="0"/>
                <a:ea typeface="Times New Roman" panose="02020603050405020304" pitchFamily="18" charset="0"/>
              </a:rPr>
              <a:t>A:</a:t>
            </a:r>
            <a:r>
              <a:rPr lang="en-US" sz="1600" dirty="0" smtClean="0">
                <a:solidFill>
                  <a:srgbClr val="000000"/>
                </a:solidFill>
                <a:latin typeface="Times New Roman" panose="02020603050405020304" pitchFamily="18" charset="0"/>
                <a:ea typeface="Times New Roman" panose="02020603050405020304" pitchFamily="18" charset="0"/>
              </a:rPr>
              <a:t>  </a:t>
            </a:r>
            <a:r>
              <a:rPr lang="en-US" sz="1600" dirty="0">
                <a:solidFill>
                  <a:srgbClr val="000000"/>
                </a:solidFill>
                <a:latin typeface="Times New Roman" panose="02020603050405020304" pitchFamily="18" charset="0"/>
                <a:ea typeface="Times New Roman" panose="02020603050405020304" pitchFamily="18" charset="0"/>
              </a:rPr>
              <a:t>Approved for public release:  distribution unlimited.</a:t>
            </a:r>
            <a:endParaRPr lang="en-US" sz="1600" dirty="0"/>
          </a:p>
        </p:txBody>
      </p:sp>
    </p:spTree>
    <p:extLst>
      <p:ext uri="{BB962C8B-B14F-4D97-AF65-F5344CB8AC3E}">
        <p14:creationId xmlns:p14="http://schemas.microsoft.com/office/powerpoint/2010/main" val="1507358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Team</a:t>
            </a:r>
          </a:p>
        </p:txBody>
      </p:sp>
      <p:sp>
        <p:nvSpPr>
          <p:cNvPr id="6" name="Slide Number Placeholder 5"/>
          <p:cNvSpPr>
            <a:spLocks noGrp="1"/>
          </p:cNvSpPr>
          <p:nvPr>
            <p:ph type="sldNum" sz="quarter" idx="17"/>
          </p:nvPr>
        </p:nvSpPr>
        <p:spPr/>
        <p:txBody>
          <a:bodyPr/>
          <a:lstStyle/>
          <a:p>
            <a:fld id="{4EBCDCBD-78E1-0D41-A999-31B5EBF8E02C}" type="slidenum">
              <a:rPr lang="en-US" smtClean="0"/>
              <a:pPr/>
              <a:t>10</a:t>
            </a:fld>
            <a:endParaRPr lang="en-US" dirty="0"/>
          </a:p>
        </p:txBody>
      </p:sp>
      <p:sp>
        <p:nvSpPr>
          <p:cNvPr id="9" name="Content Placeholder 2">
            <a:extLst>
              <a:ext uri="{FF2B5EF4-FFF2-40B4-BE49-F238E27FC236}">
                <a16:creationId xmlns:a16="http://schemas.microsoft.com/office/drawing/2014/main" id="{4ABB3C74-DF16-7845-B549-4486B65742FC}"/>
              </a:ext>
            </a:extLst>
          </p:cNvPr>
          <p:cNvSpPr>
            <a:spLocks noGrp="1"/>
          </p:cNvSpPr>
          <p:nvPr>
            <p:ph idx="1"/>
          </p:nvPr>
        </p:nvSpPr>
        <p:spPr>
          <a:xfrm>
            <a:off x="952500" y="1126398"/>
            <a:ext cx="10628489" cy="5257800"/>
          </a:xfrm>
        </p:spPr>
        <p:txBody>
          <a:bodyPr>
            <a:normAutofit fontScale="92500" lnSpcReduction="10000"/>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PI:  Dr. Jennifer </a:t>
            </a:r>
            <a:r>
              <a:rPr lang="en-US" sz="2400" dirty="0" err="1"/>
              <a:t>Sleeman</a:t>
            </a:r>
            <a:r>
              <a:rPr lang="en-US" sz="2400" dirty="0"/>
              <a:t> (AI) – JHU/APL</a:t>
            </a:r>
          </a:p>
          <a:p>
            <a:r>
              <a:rPr lang="en-US" sz="2400" dirty="0"/>
              <a:t>Key Personnel: Dr. Jay Brett (Climate Modeling) – JHU/APL</a:t>
            </a:r>
          </a:p>
          <a:p>
            <a:r>
              <a:rPr lang="en-US" sz="2400" dirty="0"/>
              <a:t>Subcontract Co-PI: Dr. Anand </a:t>
            </a:r>
            <a:r>
              <a:rPr lang="en-US" sz="2400" dirty="0" err="1"/>
              <a:t>Gnanadesikan</a:t>
            </a:r>
            <a:r>
              <a:rPr lang="en-US" sz="2400" dirty="0"/>
              <a:t> (Climate Modeling) - JHU</a:t>
            </a:r>
          </a:p>
          <a:p>
            <a:r>
              <a:rPr lang="en-US" sz="2400" dirty="0"/>
              <a:t>Subcontract Co-PI: Dr. Yannis </a:t>
            </a:r>
            <a:r>
              <a:rPr lang="en-US" sz="2400" dirty="0" err="1"/>
              <a:t>Kevrekidis</a:t>
            </a:r>
            <a:r>
              <a:rPr lang="en-US" sz="2400" dirty="0"/>
              <a:t> (AI and Numeric Modeling) - JHU</a:t>
            </a:r>
          </a:p>
          <a:p>
            <a:r>
              <a:rPr lang="en-US" sz="2400" dirty="0"/>
              <a:t>APL Program Manager:  Dr. Marisa Hughes – JHU/APL</a:t>
            </a:r>
          </a:p>
          <a:p>
            <a:pPr marL="0" indent="0">
              <a:buNone/>
            </a:pPr>
            <a:endParaRPr lang="en-US" sz="2400" dirty="0"/>
          </a:p>
        </p:txBody>
      </p:sp>
      <p:pic>
        <p:nvPicPr>
          <p:cNvPr id="16" name="Picture 15">
            <a:extLst>
              <a:ext uri="{FF2B5EF4-FFF2-40B4-BE49-F238E27FC236}">
                <a16:creationId xmlns:a16="http://schemas.microsoft.com/office/drawing/2014/main" id="{2FA69169-D8BE-4E48-B3FD-E08DB70C78E4}"/>
              </a:ext>
            </a:extLst>
          </p:cNvPr>
          <p:cNvPicPr>
            <a:picLocks noChangeAspect="1"/>
          </p:cNvPicPr>
          <p:nvPr/>
        </p:nvPicPr>
        <p:blipFill>
          <a:blip r:embed="rId3"/>
          <a:stretch>
            <a:fillRect/>
          </a:stretch>
        </p:blipFill>
        <p:spPr>
          <a:xfrm>
            <a:off x="1790130" y="1126398"/>
            <a:ext cx="8246680" cy="2940734"/>
          </a:xfrm>
          <a:prstGeom prst="rect">
            <a:avLst/>
          </a:prstGeom>
        </p:spPr>
      </p:pic>
      <p:sp>
        <p:nvSpPr>
          <p:cNvPr id="7"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326494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the Team</a:t>
            </a:r>
          </a:p>
        </p:txBody>
      </p:sp>
      <p:sp>
        <p:nvSpPr>
          <p:cNvPr id="6" name="Slide Number Placeholder 5"/>
          <p:cNvSpPr>
            <a:spLocks noGrp="1"/>
          </p:cNvSpPr>
          <p:nvPr>
            <p:ph type="sldNum" sz="quarter" idx="17"/>
          </p:nvPr>
        </p:nvSpPr>
        <p:spPr/>
        <p:txBody>
          <a:bodyPr/>
          <a:lstStyle/>
          <a:p>
            <a:fld id="{4EBCDCBD-78E1-0D41-A999-31B5EBF8E02C}" type="slidenum">
              <a:rPr lang="en-US" smtClean="0"/>
              <a:pPr/>
              <a:t>11</a:t>
            </a:fld>
            <a:endParaRPr lang="en-US" dirty="0"/>
          </a:p>
        </p:txBody>
      </p:sp>
      <p:sp>
        <p:nvSpPr>
          <p:cNvPr id="9" name="Content Placeholder 2">
            <a:extLst>
              <a:ext uri="{FF2B5EF4-FFF2-40B4-BE49-F238E27FC236}">
                <a16:creationId xmlns:a16="http://schemas.microsoft.com/office/drawing/2014/main" id="{4ABB3C74-DF16-7845-B549-4486B65742FC}"/>
              </a:ext>
            </a:extLst>
          </p:cNvPr>
          <p:cNvSpPr>
            <a:spLocks noGrp="1"/>
          </p:cNvSpPr>
          <p:nvPr>
            <p:ph idx="1"/>
          </p:nvPr>
        </p:nvSpPr>
        <p:spPr>
          <a:xfrm>
            <a:off x="952500" y="952500"/>
            <a:ext cx="10628489" cy="5257800"/>
          </a:xfrm>
        </p:spPr>
        <p:txBody>
          <a:bodyPr>
            <a:normAutofit fontScale="85000" lnSpcReduction="20000"/>
          </a:bodyPr>
          <a:lstStyle/>
          <a:p>
            <a:pPr marL="0" indent="0">
              <a:buNone/>
            </a:pPr>
            <a:r>
              <a:rPr lang="en-US" sz="1400" b="1" dirty="0"/>
              <a:t>Dr. Jennifer </a:t>
            </a:r>
            <a:r>
              <a:rPr lang="en-US" sz="1400" b="1" dirty="0" err="1"/>
              <a:t>Sleeman</a:t>
            </a:r>
            <a:r>
              <a:rPr lang="en-US" sz="1400" b="1" dirty="0"/>
              <a:t> </a:t>
            </a:r>
            <a:r>
              <a:rPr lang="en-US" sz="1400" dirty="0"/>
              <a:t>(JHU APL PI; AI Simulation Group) is a Senior Machine Learning Researcher in APL’s Artificial Intelligence Group with over 20 years of experience as an AI researcher, with a focus on climate science, weather and artificial intelligence using deep learning for various weather pollution projects. Dr. </a:t>
            </a:r>
            <a:r>
              <a:rPr lang="en-US" sz="1400" dirty="0" err="1"/>
              <a:t>Sleeman</a:t>
            </a:r>
            <a:r>
              <a:rPr lang="en-US" sz="1400" dirty="0"/>
              <a:t> is the PI of a grant with NOAA to emulate the transport of chemicals and aerosols using AI for NOAA air quality forecast guidance.  She has recently published work related to a physics-inspired AI edge detection method (SPIE 2021) for identifying the planetary boundary layer, funded through NASA.  She holds a patent in Deep Model Translation and Generation, and has been a major research contributor in the area of deep learning for image recognition, knowledge representation and NLP. She effectively brings together team members of diverse technical backgrounds to address challenging multidisciplinary research problems and will lead the PACMANS effort, as well as the AI research groups. She will apply her expertise in GANs and her expertise in knowledge and reasoning to support the AI simulation effort.  </a:t>
            </a:r>
          </a:p>
          <a:p>
            <a:pPr marL="0" indent="0">
              <a:buNone/>
            </a:pPr>
            <a:r>
              <a:rPr lang="en-US" sz="1400" b="1" dirty="0"/>
              <a:t>Dr. Anand </a:t>
            </a:r>
            <a:r>
              <a:rPr lang="en-US" sz="1400" b="1" dirty="0" err="1"/>
              <a:t>Gnanadesikan</a:t>
            </a:r>
            <a:r>
              <a:rPr lang="en-US" sz="1400" b="1" dirty="0"/>
              <a:t> </a:t>
            </a:r>
            <a:r>
              <a:rPr lang="en-US" sz="1400" dirty="0"/>
              <a:t>(JHU Co-PI; Lead of Use Case Modeling Group) is an Earth System Modeler who works on the interactions between ocean circulation and atmosphere, biosphere and cryosphere. Before coming to JHU, he spent 15 years at the NOAA Geophysical Fluid Dynamics Lab, helping improve the representation of physics and biochemical cycling within Earth System Models. He has worked extensively on the physics responsible for setting the magnitude of the AMOC, demonstrating its long-term connection with the Southern Ocean. He has also looked how changes in convection in the North Pacific and Southern Ocean depend on eddy mixing and affect oceanic biology.  Other notable team members:  </a:t>
            </a:r>
            <a:r>
              <a:rPr lang="en-US" sz="1400" b="1" dirty="0"/>
              <a:t>Dr. Tom </a:t>
            </a:r>
            <a:r>
              <a:rPr lang="en-US" sz="1400" b="1" dirty="0" err="1"/>
              <a:t>Haine</a:t>
            </a:r>
            <a:r>
              <a:rPr lang="en-US" sz="1400" b="1" dirty="0"/>
              <a:t> </a:t>
            </a:r>
            <a:r>
              <a:rPr lang="en-US" sz="1400" dirty="0"/>
              <a:t>and</a:t>
            </a:r>
            <a:r>
              <a:rPr lang="en-US" sz="1400" b="1" dirty="0"/>
              <a:t> Marie-Aude </a:t>
            </a:r>
            <a:r>
              <a:rPr lang="en-US" sz="1400" b="1" dirty="0" err="1"/>
              <a:t>Pradal</a:t>
            </a:r>
            <a:endParaRPr lang="en-US" sz="1400" b="1" dirty="0"/>
          </a:p>
          <a:p>
            <a:pPr marL="0" indent="0">
              <a:buNone/>
            </a:pPr>
            <a:r>
              <a:rPr lang="en-US" sz="1400" b="1" dirty="0"/>
              <a:t>Dr. Yannis </a:t>
            </a:r>
            <a:r>
              <a:rPr lang="en-US" sz="1400" b="1" dirty="0" err="1"/>
              <a:t>Kevrekidis</a:t>
            </a:r>
            <a:r>
              <a:rPr lang="en-US" sz="1400" b="1" dirty="0"/>
              <a:t> </a:t>
            </a:r>
            <a:r>
              <a:rPr lang="en-US" sz="1400" dirty="0"/>
              <a:t>(JHU Co-PI; Physics-Informed Surrogate Model Group), a Bloomberg Distinguished Professor of Applied Mathematics and Statistics, and of Chemical and Biomolecular Engineering, is an applied mathematician/computational engineer with forty years expertise in nonlinear dynamics, data driven modeling (machine learning, manifold learning) and multiscale modeling, with an interface between traditional modeling and ML/neural network-based modeling in physics-informed data driven models. He has extensive expertise in the machine learning of tipping points for agent-based models and has served as a DARPA PI. He will provide theoretical expertise for physics-informed surrogate modeling and support tipping point characterization. </a:t>
            </a:r>
          </a:p>
          <a:p>
            <a:pPr marL="0" indent="0">
              <a:buNone/>
            </a:pPr>
            <a:r>
              <a:rPr lang="en-US" sz="1400" b="1" dirty="0"/>
              <a:t>Dr. Jay Brett </a:t>
            </a:r>
            <a:r>
              <a:rPr lang="en-US" sz="1400" dirty="0"/>
              <a:t>(JHU APL Use Case Modeling, Evaluation, and Data Acquisition Groups) is a Senior Oceanographer in APL’s Oceanic, Atmospheric, and Remote Sensing Sciences Group with expertise in numerical modeling of physical and biological processes of the ocean. Dr. Brett studied physical oceanography in the Massachusetts Institute of Technology-Woods Hole Oceanographic Institution Joint Program and will provide ocean physical modeling expertise to the Use Case Modeling, Evaluation, and Data Acquisition groups. </a:t>
            </a:r>
          </a:p>
          <a:p>
            <a:pPr marL="0" indent="0">
              <a:buNone/>
            </a:pPr>
            <a:r>
              <a:rPr lang="en-US" sz="1400" dirty="0"/>
              <a:t>Additional Support: </a:t>
            </a:r>
            <a:r>
              <a:rPr lang="en-US" sz="1400" b="1" dirty="0"/>
              <a:t>Dr. Grey Nearing</a:t>
            </a:r>
            <a:r>
              <a:rPr lang="en-US" sz="1400" dirty="0"/>
              <a:t>, Assistant Professor at UC Davis University and will be providing expertise in the area of hydrology and machine learning as an unfunded collaborator. </a:t>
            </a:r>
          </a:p>
          <a:p>
            <a:pPr marL="0" indent="0">
              <a:buNone/>
            </a:pPr>
            <a:r>
              <a:rPr lang="en-US" sz="1400" dirty="0"/>
              <a:t>Additional APL staff members in APL’s Intelligent Systems Center (ISC) with expertise in causal modeling (</a:t>
            </a:r>
            <a:r>
              <a:rPr lang="en-US" sz="1400" b="1" dirty="0"/>
              <a:t>Dr. Joshua T. Brule</a:t>
            </a:r>
            <a:r>
              <a:rPr lang="en-US" sz="1400" dirty="0"/>
              <a:t>) and neuro-symbolic AI (</a:t>
            </a:r>
            <a:r>
              <a:rPr lang="en-US" sz="1400" b="1" dirty="0"/>
              <a:t>Dr. Alex Memory</a:t>
            </a:r>
            <a:r>
              <a:rPr lang="en-US" sz="1400" dirty="0"/>
              <a:t>) will also support this effort. </a:t>
            </a:r>
          </a:p>
          <a:p>
            <a:pPr marL="0" indent="0">
              <a:buNone/>
            </a:pPr>
            <a:r>
              <a:rPr lang="en-US" sz="1400" b="1" dirty="0"/>
              <a:t>Dr. Marisa Hughes </a:t>
            </a:r>
            <a:r>
              <a:rPr lang="en-US" sz="1400" dirty="0"/>
              <a:t>(JHU APL Program Manager) leads the programs related to environmental resilience and has experience in earth systems, intelligence, missile defense, health, neuroscience, and submarine maintenance domains.</a:t>
            </a:r>
          </a:p>
        </p:txBody>
      </p:sp>
      <p:sp>
        <p:nvSpPr>
          <p:cNvPr id="7"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350528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00"/>
            <a:ext cx="8464185" cy="762000"/>
          </a:xfrm>
        </p:spPr>
        <p:txBody>
          <a:bodyPr>
            <a:normAutofit/>
          </a:bodyPr>
          <a:lstStyle/>
          <a:p>
            <a:r>
              <a:rPr lang="en-US" dirty="0"/>
              <a:t>AMOC Tipping Point Climate Modeling</a:t>
            </a:r>
          </a:p>
        </p:txBody>
      </p:sp>
      <p:sp>
        <p:nvSpPr>
          <p:cNvPr id="6" name="Slide Number Placeholder 5"/>
          <p:cNvSpPr>
            <a:spLocks noGrp="1"/>
          </p:cNvSpPr>
          <p:nvPr>
            <p:ph type="sldNum" sz="quarter" idx="17"/>
          </p:nvPr>
        </p:nvSpPr>
        <p:spPr/>
        <p:txBody>
          <a:bodyPr/>
          <a:lstStyle/>
          <a:p>
            <a:fld id="{4EBCDCBD-78E1-0D41-A999-31B5EBF8E02C}" type="slidenum">
              <a:rPr lang="en-US" smtClean="0"/>
              <a:pPr/>
              <a:t>12</a:t>
            </a:fld>
            <a:endParaRPr lang="en-US" dirty="0"/>
          </a:p>
        </p:txBody>
      </p:sp>
      <p:pic>
        <p:nvPicPr>
          <p:cNvPr id="3" name="Picture 2">
            <a:extLst>
              <a:ext uri="{FF2B5EF4-FFF2-40B4-BE49-F238E27FC236}">
                <a16:creationId xmlns:a16="http://schemas.microsoft.com/office/drawing/2014/main" id="{1CEE0426-9C31-6348-95BD-D196883DB72E}"/>
              </a:ext>
            </a:extLst>
          </p:cNvPr>
          <p:cNvPicPr>
            <a:picLocks noChangeAspect="1"/>
          </p:cNvPicPr>
          <p:nvPr/>
        </p:nvPicPr>
        <p:blipFill>
          <a:blip r:embed="rId3"/>
          <a:stretch>
            <a:fillRect/>
          </a:stretch>
        </p:blipFill>
        <p:spPr>
          <a:xfrm>
            <a:off x="8109020" y="2320858"/>
            <a:ext cx="3712282" cy="1849933"/>
          </a:xfrm>
          <a:prstGeom prst="rect">
            <a:avLst/>
          </a:prstGeom>
        </p:spPr>
      </p:pic>
      <p:pic>
        <p:nvPicPr>
          <p:cNvPr id="7" name="Graphic 5">
            <a:extLst>
              <a:ext uri="{FF2B5EF4-FFF2-40B4-BE49-F238E27FC236}">
                <a16:creationId xmlns:a16="http://schemas.microsoft.com/office/drawing/2014/main" id="{5C91536F-96AA-3843-AA57-FD9F6D6C1D0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21387" y="272828"/>
            <a:ext cx="2813411" cy="1355006"/>
          </a:xfrm>
          <a:prstGeom prst="rect">
            <a:avLst/>
          </a:prstGeom>
        </p:spPr>
      </p:pic>
      <p:sp>
        <p:nvSpPr>
          <p:cNvPr id="9" name="Oval 8">
            <a:extLst>
              <a:ext uri="{FF2B5EF4-FFF2-40B4-BE49-F238E27FC236}">
                <a16:creationId xmlns:a16="http://schemas.microsoft.com/office/drawing/2014/main" id="{1CA416E4-AAD1-0D46-A6C7-A04CF938B7A2}"/>
              </a:ext>
            </a:extLst>
          </p:cNvPr>
          <p:cNvSpPr/>
          <p:nvPr/>
        </p:nvSpPr>
        <p:spPr>
          <a:xfrm>
            <a:off x="8921385" y="189792"/>
            <a:ext cx="1072664" cy="760539"/>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10" name="Content Placeholder 4">
            <a:extLst>
              <a:ext uri="{FF2B5EF4-FFF2-40B4-BE49-F238E27FC236}">
                <a16:creationId xmlns:a16="http://schemas.microsoft.com/office/drawing/2014/main" id="{8B531483-0E09-9C4B-A6C3-9481B9A18C53}"/>
              </a:ext>
            </a:extLst>
          </p:cNvPr>
          <p:cNvSpPr txBox="1">
            <a:spLocks/>
          </p:cNvSpPr>
          <p:nvPr/>
        </p:nvSpPr>
        <p:spPr>
          <a:xfrm>
            <a:off x="852809" y="1465810"/>
            <a:ext cx="6462391" cy="30204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Explore drivers: </a:t>
            </a:r>
          </a:p>
          <a:p>
            <a:pPr lvl="1"/>
            <a:r>
              <a:rPr lang="en-US" sz="2000" dirty="0">
                <a:solidFill>
                  <a:schemeClr val="accent1">
                    <a:lumMod val="75000"/>
                  </a:schemeClr>
                </a:solidFill>
              </a:rPr>
              <a:t>the role of surface winds and fluxes</a:t>
            </a:r>
          </a:p>
          <a:p>
            <a:pPr lvl="1"/>
            <a:r>
              <a:rPr lang="en-US" sz="2000" dirty="0">
                <a:solidFill>
                  <a:schemeClr val="accent1">
                    <a:lumMod val="75000"/>
                  </a:schemeClr>
                </a:solidFill>
              </a:rPr>
              <a:t>how declines in the AMOC can build to a complete shut-off, and </a:t>
            </a:r>
          </a:p>
          <a:p>
            <a:pPr lvl="1"/>
            <a:r>
              <a:rPr lang="en-US" sz="2000" dirty="0">
                <a:solidFill>
                  <a:schemeClr val="accent1">
                    <a:lumMod val="75000"/>
                  </a:schemeClr>
                </a:solidFill>
              </a:rPr>
              <a:t>the causes preventing recovery from a specific decline</a:t>
            </a:r>
          </a:p>
          <a:p>
            <a:r>
              <a:rPr lang="en-US" sz="2400" dirty="0">
                <a:solidFill>
                  <a:schemeClr val="accent1">
                    <a:lumMod val="75000"/>
                  </a:schemeClr>
                </a:solidFill>
              </a:rPr>
              <a:t>Using targeted general circulation models (GCMs) run by JHU for detailed exploration of ocean currents</a:t>
            </a:r>
          </a:p>
          <a:p>
            <a:r>
              <a:rPr lang="en-US" sz="2400" dirty="0">
                <a:solidFill>
                  <a:schemeClr val="accent1">
                    <a:lumMod val="75000"/>
                  </a:schemeClr>
                </a:solidFill>
              </a:rPr>
              <a:t>This exploration will be studied and used for building the AI models</a:t>
            </a:r>
            <a:endParaRPr lang="en-US" sz="2400" dirty="0"/>
          </a:p>
        </p:txBody>
      </p:sp>
      <p:sp>
        <p:nvSpPr>
          <p:cNvPr id="11"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846614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AI Surrogate Climate Modeling</a:t>
            </a:r>
          </a:p>
        </p:txBody>
      </p:sp>
      <p:sp>
        <p:nvSpPr>
          <p:cNvPr id="6" name="Slide Number Placeholder 5"/>
          <p:cNvSpPr>
            <a:spLocks noGrp="1"/>
          </p:cNvSpPr>
          <p:nvPr>
            <p:ph type="sldNum" sz="quarter" idx="17"/>
          </p:nvPr>
        </p:nvSpPr>
        <p:spPr/>
        <p:txBody>
          <a:bodyPr/>
          <a:lstStyle/>
          <a:p>
            <a:fld id="{4EBCDCBD-78E1-0D41-A999-31B5EBF8E02C}" type="slidenum">
              <a:rPr lang="en-US" smtClean="0"/>
              <a:pPr/>
              <a:t>13</a:t>
            </a:fld>
            <a:endParaRPr lang="en-US" dirty="0"/>
          </a:p>
        </p:txBody>
      </p:sp>
      <p:sp>
        <p:nvSpPr>
          <p:cNvPr id="13" name="Rectangle 4">
            <a:extLst>
              <a:ext uri="{FF2B5EF4-FFF2-40B4-BE49-F238E27FC236}">
                <a16:creationId xmlns:a16="http://schemas.microsoft.com/office/drawing/2014/main" id="{CFB6574E-CAF6-344E-91AD-88F9588A9FEA}"/>
              </a:ext>
            </a:extLst>
          </p:cNvPr>
          <p:cNvSpPr>
            <a:spLocks noChangeArrowheads="1"/>
          </p:cNvSpPr>
          <p:nvPr/>
        </p:nvSpPr>
        <p:spPr bwMode="auto">
          <a:xfrm>
            <a:off x="2433711" y="1892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Content Placeholder 4">
            <a:extLst>
              <a:ext uri="{FF2B5EF4-FFF2-40B4-BE49-F238E27FC236}">
                <a16:creationId xmlns:a16="http://schemas.microsoft.com/office/drawing/2014/main" id="{5384ADB4-26C3-594D-AE34-1E91D70FA7EA}"/>
              </a:ext>
            </a:extLst>
          </p:cNvPr>
          <p:cNvSpPr txBox="1">
            <a:spLocks/>
          </p:cNvSpPr>
          <p:nvPr/>
        </p:nvSpPr>
        <p:spPr>
          <a:xfrm>
            <a:off x="905676" y="1485900"/>
            <a:ext cx="6573937" cy="1808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Coarse surrogate models trained offline</a:t>
            </a:r>
          </a:p>
          <a:p>
            <a:r>
              <a:rPr lang="en-US" sz="2400" dirty="0">
                <a:solidFill>
                  <a:schemeClr val="accent1">
                    <a:lumMod val="75000"/>
                  </a:schemeClr>
                </a:solidFill>
              </a:rPr>
              <a:t>Reduced set of models focused on areas around tipping points</a:t>
            </a:r>
          </a:p>
          <a:p>
            <a:r>
              <a:rPr lang="en-US" sz="2400" dirty="0">
                <a:solidFill>
                  <a:schemeClr val="accent1">
                    <a:lumMod val="75000"/>
                  </a:schemeClr>
                </a:solidFill>
              </a:rPr>
              <a:t>Trained to learn tipping points using coarse bifurcation signatures</a:t>
            </a:r>
          </a:p>
          <a:p>
            <a:r>
              <a:rPr lang="en-US" sz="2400" dirty="0">
                <a:solidFill>
                  <a:schemeClr val="accent1">
                    <a:lumMod val="75000"/>
                  </a:schemeClr>
                </a:solidFill>
              </a:rPr>
              <a:t>CMIPs and targeted GCMs model datasets will be used with the surrogate models</a:t>
            </a:r>
          </a:p>
          <a:p>
            <a:r>
              <a:rPr lang="en-US" sz="2400" dirty="0">
                <a:solidFill>
                  <a:schemeClr val="accent1">
                    <a:lumMod val="75000"/>
                  </a:schemeClr>
                </a:solidFill>
              </a:rPr>
              <a:t>Trained surrogates will be used by the AI simulation </a:t>
            </a:r>
          </a:p>
          <a:p>
            <a:r>
              <a:rPr lang="en-US" sz="2400" dirty="0">
                <a:solidFill>
                  <a:schemeClr val="accent1">
                    <a:lumMod val="75000"/>
                  </a:schemeClr>
                </a:solidFill>
              </a:rPr>
              <a:t>AI models will be based on current research by </a:t>
            </a:r>
            <a:r>
              <a:rPr lang="en-US" sz="2400" dirty="0" err="1">
                <a:solidFill>
                  <a:schemeClr val="accent1">
                    <a:lumMod val="75000"/>
                  </a:schemeClr>
                </a:solidFill>
              </a:rPr>
              <a:t>Sleeman</a:t>
            </a:r>
            <a:r>
              <a:rPr lang="en-US" sz="2400" dirty="0">
                <a:solidFill>
                  <a:schemeClr val="accent1">
                    <a:lumMod val="75000"/>
                  </a:schemeClr>
                </a:solidFill>
              </a:rPr>
              <a:t>/NOAA [28] and work by </a:t>
            </a:r>
            <a:r>
              <a:rPr lang="en-US" sz="2400" dirty="0" err="1">
                <a:solidFill>
                  <a:schemeClr val="accent1">
                    <a:lumMod val="75000"/>
                  </a:schemeClr>
                </a:solidFill>
              </a:rPr>
              <a:t>Kevrekidis</a:t>
            </a:r>
            <a:r>
              <a:rPr lang="en-US" sz="2400" dirty="0">
                <a:solidFill>
                  <a:schemeClr val="accent1">
                    <a:lumMod val="75000"/>
                  </a:schemeClr>
                </a:solidFill>
              </a:rPr>
              <a:t> [8] using physics-informed (grey box) algorithms</a:t>
            </a:r>
          </a:p>
          <a:p>
            <a:pPr marL="0" indent="0">
              <a:buNone/>
            </a:pPr>
            <a:endParaRPr lang="en-US" sz="2400" dirty="0"/>
          </a:p>
        </p:txBody>
      </p:sp>
      <p:pic>
        <p:nvPicPr>
          <p:cNvPr id="5" name="Picture 4">
            <a:extLst>
              <a:ext uri="{FF2B5EF4-FFF2-40B4-BE49-F238E27FC236}">
                <a16:creationId xmlns:a16="http://schemas.microsoft.com/office/drawing/2014/main" id="{01CC810A-3115-D64D-9775-E78E125B2E6B}"/>
              </a:ext>
            </a:extLst>
          </p:cNvPr>
          <p:cNvPicPr>
            <a:picLocks noChangeAspect="1"/>
          </p:cNvPicPr>
          <p:nvPr/>
        </p:nvPicPr>
        <p:blipFill>
          <a:blip r:embed="rId3"/>
          <a:stretch>
            <a:fillRect/>
          </a:stretch>
        </p:blipFill>
        <p:spPr>
          <a:xfrm>
            <a:off x="8529711" y="2150375"/>
            <a:ext cx="3158709" cy="4003849"/>
          </a:xfrm>
          <a:prstGeom prst="rect">
            <a:avLst/>
          </a:prstGeom>
        </p:spPr>
      </p:pic>
      <p:pic>
        <p:nvPicPr>
          <p:cNvPr id="16" name="Graphic 5">
            <a:extLst>
              <a:ext uri="{FF2B5EF4-FFF2-40B4-BE49-F238E27FC236}">
                <a16:creationId xmlns:a16="http://schemas.microsoft.com/office/drawing/2014/main" id="{1A1F6BCB-94C9-6B4B-92F3-9F06A8E64CD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21387" y="272828"/>
            <a:ext cx="2813411" cy="1355006"/>
          </a:xfrm>
          <a:prstGeom prst="rect">
            <a:avLst/>
          </a:prstGeom>
        </p:spPr>
      </p:pic>
      <p:sp>
        <p:nvSpPr>
          <p:cNvPr id="17" name="Oval 16">
            <a:extLst>
              <a:ext uri="{FF2B5EF4-FFF2-40B4-BE49-F238E27FC236}">
                <a16:creationId xmlns:a16="http://schemas.microsoft.com/office/drawing/2014/main" id="{D44DC0BE-97D9-3545-88D8-E625E1E1F134}"/>
              </a:ext>
            </a:extLst>
          </p:cNvPr>
          <p:cNvSpPr/>
          <p:nvPr/>
        </p:nvSpPr>
        <p:spPr>
          <a:xfrm>
            <a:off x="8886319" y="1002596"/>
            <a:ext cx="1441773" cy="621474"/>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10"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427299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00"/>
            <a:ext cx="8572500" cy="762000"/>
          </a:xfrm>
        </p:spPr>
        <p:txBody>
          <a:bodyPr>
            <a:normAutofit fontScale="90000"/>
          </a:bodyPr>
          <a:lstStyle/>
          <a:p>
            <a:r>
              <a:rPr lang="en-US" dirty="0"/>
              <a:t>Targeted Tipping Point Surrogates: </a:t>
            </a:r>
            <a:br>
              <a:rPr lang="en-US" dirty="0"/>
            </a:br>
            <a:r>
              <a:rPr lang="en-US" dirty="0"/>
              <a:t>An adaptive network dynamics example, </a:t>
            </a:r>
            <a:r>
              <a:rPr lang="en-US" b="0" i="1" dirty="0"/>
              <a:t>Virulence, 2016  </a:t>
            </a:r>
            <a:r>
              <a:rPr lang="en-US" dirty="0"/>
              <a:t/>
            </a:r>
            <a:br>
              <a:rPr lang="en-US" dirty="0"/>
            </a:b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14</a:t>
            </a:fld>
            <a:endParaRPr lang="en-US" dirty="0"/>
          </a:p>
        </p:txBody>
      </p:sp>
      <p:sp>
        <p:nvSpPr>
          <p:cNvPr id="13" name="Rectangle 4">
            <a:extLst>
              <a:ext uri="{FF2B5EF4-FFF2-40B4-BE49-F238E27FC236}">
                <a16:creationId xmlns:a16="http://schemas.microsoft.com/office/drawing/2014/main" id="{CFB6574E-CAF6-344E-91AD-88F9588A9FEA}"/>
              </a:ext>
            </a:extLst>
          </p:cNvPr>
          <p:cNvSpPr>
            <a:spLocks noChangeArrowheads="1"/>
          </p:cNvSpPr>
          <p:nvPr/>
        </p:nvSpPr>
        <p:spPr bwMode="auto">
          <a:xfrm>
            <a:off x="2433711" y="1892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Graphic 5">
            <a:extLst>
              <a:ext uri="{FF2B5EF4-FFF2-40B4-BE49-F238E27FC236}">
                <a16:creationId xmlns:a16="http://schemas.microsoft.com/office/drawing/2014/main" id="{1A1F6BCB-94C9-6B4B-92F3-9F06A8E64CD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921387" y="272828"/>
            <a:ext cx="2813411" cy="1355006"/>
          </a:xfrm>
          <a:prstGeom prst="rect">
            <a:avLst/>
          </a:prstGeom>
        </p:spPr>
      </p:pic>
      <p:sp>
        <p:nvSpPr>
          <p:cNvPr id="17" name="Oval 16">
            <a:extLst>
              <a:ext uri="{FF2B5EF4-FFF2-40B4-BE49-F238E27FC236}">
                <a16:creationId xmlns:a16="http://schemas.microsoft.com/office/drawing/2014/main" id="{D44DC0BE-97D9-3545-88D8-E625E1E1F134}"/>
              </a:ext>
            </a:extLst>
          </p:cNvPr>
          <p:cNvSpPr/>
          <p:nvPr/>
        </p:nvSpPr>
        <p:spPr>
          <a:xfrm>
            <a:off x="8886319" y="1002596"/>
            <a:ext cx="1441773" cy="621474"/>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pic>
        <p:nvPicPr>
          <p:cNvPr id="10" name="Google Shape;54;p13">
            <a:extLst>
              <a:ext uri="{FF2B5EF4-FFF2-40B4-BE49-F238E27FC236}">
                <a16:creationId xmlns:a16="http://schemas.microsoft.com/office/drawing/2014/main" id="{B68EE497-B50C-BD4B-BC1C-931CD42A70A3}"/>
              </a:ext>
            </a:extLst>
          </p:cNvPr>
          <p:cNvPicPr preferRelativeResize="0"/>
          <p:nvPr/>
        </p:nvPicPr>
        <p:blipFill>
          <a:blip r:embed="rId5">
            <a:alphaModFix/>
          </a:blip>
          <a:stretch>
            <a:fillRect/>
          </a:stretch>
        </p:blipFill>
        <p:spPr>
          <a:xfrm>
            <a:off x="952500" y="3725863"/>
            <a:ext cx="4613756" cy="2664023"/>
          </a:xfrm>
          <a:prstGeom prst="rect">
            <a:avLst/>
          </a:prstGeom>
          <a:noFill/>
          <a:ln>
            <a:noFill/>
          </a:ln>
        </p:spPr>
      </p:pic>
      <p:pic>
        <p:nvPicPr>
          <p:cNvPr id="11" name="Picture 10">
            <a:extLst>
              <a:ext uri="{FF2B5EF4-FFF2-40B4-BE49-F238E27FC236}">
                <a16:creationId xmlns:a16="http://schemas.microsoft.com/office/drawing/2014/main" id="{954DEED4-E4E5-4D4A-ACEB-25CD74C398D8}"/>
              </a:ext>
            </a:extLst>
          </p:cNvPr>
          <p:cNvPicPr>
            <a:picLocks noChangeAspect="1"/>
          </p:cNvPicPr>
          <p:nvPr/>
        </p:nvPicPr>
        <p:blipFill>
          <a:blip r:embed="rId6"/>
          <a:stretch>
            <a:fillRect/>
          </a:stretch>
        </p:blipFill>
        <p:spPr>
          <a:xfrm>
            <a:off x="8963743" y="1886065"/>
            <a:ext cx="3357761" cy="1891539"/>
          </a:xfrm>
          <a:prstGeom prst="rect">
            <a:avLst/>
          </a:prstGeom>
        </p:spPr>
      </p:pic>
      <p:pic>
        <p:nvPicPr>
          <p:cNvPr id="14" name="Picture 13">
            <a:extLst>
              <a:ext uri="{FF2B5EF4-FFF2-40B4-BE49-F238E27FC236}">
                <a16:creationId xmlns:a16="http://schemas.microsoft.com/office/drawing/2014/main" id="{361A238D-F624-2942-8CC2-218ED681C132}"/>
              </a:ext>
            </a:extLst>
          </p:cNvPr>
          <p:cNvPicPr>
            <a:picLocks noChangeAspect="1"/>
          </p:cNvPicPr>
          <p:nvPr/>
        </p:nvPicPr>
        <p:blipFill>
          <a:blip r:embed="rId7"/>
          <a:stretch>
            <a:fillRect/>
          </a:stretch>
        </p:blipFill>
        <p:spPr>
          <a:xfrm>
            <a:off x="8886319" y="4039214"/>
            <a:ext cx="2341596" cy="2122405"/>
          </a:xfrm>
          <a:prstGeom prst="rect">
            <a:avLst/>
          </a:prstGeom>
        </p:spPr>
      </p:pic>
      <p:sp>
        <p:nvSpPr>
          <p:cNvPr id="15" name="TextBox 14">
            <a:extLst>
              <a:ext uri="{FF2B5EF4-FFF2-40B4-BE49-F238E27FC236}">
                <a16:creationId xmlns:a16="http://schemas.microsoft.com/office/drawing/2014/main" id="{E7CA1130-34D0-A341-98CE-B449EC5A91E1}"/>
              </a:ext>
            </a:extLst>
          </p:cNvPr>
          <p:cNvSpPr txBox="1"/>
          <p:nvPr/>
        </p:nvSpPr>
        <p:spPr>
          <a:xfrm>
            <a:off x="5792230" y="3944683"/>
            <a:ext cx="3129157" cy="646331"/>
          </a:xfrm>
          <a:prstGeom prst="rect">
            <a:avLst/>
          </a:prstGeom>
          <a:noFill/>
        </p:spPr>
        <p:txBody>
          <a:bodyPr wrap="square" rtlCol="0">
            <a:spAutoFit/>
          </a:bodyPr>
          <a:lstStyle/>
          <a:p>
            <a:r>
              <a:rPr lang="en-US" dirty="0"/>
              <a:t>Coarse Tipping Point Signature:  Subcritical </a:t>
            </a:r>
            <a:r>
              <a:rPr lang="en-US" dirty="0" err="1"/>
              <a:t>Hopf</a:t>
            </a:r>
            <a:endParaRPr lang="en-US" dirty="0"/>
          </a:p>
        </p:txBody>
      </p:sp>
      <p:pic>
        <p:nvPicPr>
          <p:cNvPr id="18" name="Picture 17">
            <a:extLst>
              <a:ext uri="{FF2B5EF4-FFF2-40B4-BE49-F238E27FC236}">
                <a16:creationId xmlns:a16="http://schemas.microsoft.com/office/drawing/2014/main" id="{56A1D1AC-CD7A-D04E-86DA-E02151B525B9}"/>
              </a:ext>
            </a:extLst>
          </p:cNvPr>
          <p:cNvPicPr>
            <a:picLocks noChangeAspect="1"/>
          </p:cNvPicPr>
          <p:nvPr/>
        </p:nvPicPr>
        <p:blipFill>
          <a:blip r:embed="rId8"/>
          <a:stretch>
            <a:fillRect/>
          </a:stretch>
        </p:blipFill>
        <p:spPr>
          <a:xfrm>
            <a:off x="6556956" y="4631622"/>
            <a:ext cx="1338662" cy="1554575"/>
          </a:xfrm>
          <a:prstGeom prst="rect">
            <a:avLst/>
          </a:prstGeom>
        </p:spPr>
      </p:pic>
      <p:pic>
        <p:nvPicPr>
          <p:cNvPr id="19" name="Picture 18">
            <a:extLst>
              <a:ext uri="{FF2B5EF4-FFF2-40B4-BE49-F238E27FC236}">
                <a16:creationId xmlns:a16="http://schemas.microsoft.com/office/drawing/2014/main" id="{BF9EFA82-BD27-5C45-A9F3-097E3FA27090}"/>
              </a:ext>
            </a:extLst>
          </p:cNvPr>
          <p:cNvPicPr>
            <a:picLocks noChangeAspect="1"/>
          </p:cNvPicPr>
          <p:nvPr/>
        </p:nvPicPr>
        <p:blipFill>
          <a:blip r:embed="rId9"/>
          <a:stretch>
            <a:fillRect/>
          </a:stretch>
        </p:blipFill>
        <p:spPr>
          <a:xfrm>
            <a:off x="1004505" y="1898266"/>
            <a:ext cx="5434395" cy="1626570"/>
          </a:xfrm>
          <a:prstGeom prst="rect">
            <a:avLst/>
          </a:prstGeom>
        </p:spPr>
      </p:pic>
      <p:sp>
        <p:nvSpPr>
          <p:cNvPr id="20"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1081469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00"/>
            <a:ext cx="8572500" cy="762000"/>
          </a:xfrm>
        </p:spPr>
        <p:txBody>
          <a:bodyPr>
            <a:normAutofit fontScale="90000"/>
          </a:bodyPr>
          <a:lstStyle/>
          <a:p>
            <a:r>
              <a:rPr lang="en-US" dirty="0"/>
              <a:t>ML: </a:t>
            </a:r>
            <a:r>
              <a:rPr lang="en-US" dirty="0" err="1"/>
              <a:t>Dmap</a:t>
            </a:r>
            <a:r>
              <a:rPr lang="en-US" dirty="0"/>
              <a:t> Observables, Interpretability, ANNs for Effective SDE surrogates, Rare Event Computations, Data Fusion/Model Calibration</a:t>
            </a:r>
            <a:br>
              <a:rPr lang="en-US" dirty="0"/>
            </a:br>
            <a:r>
              <a:rPr lang="en-US" dirty="0"/>
              <a:t/>
            </a:r>
            <a:br>
              <a:rPr lang="en-US" dirty="0"/>
            </a:br>
            <a:r>
              <a:rPr lang="en-US" dirty="0"/>
              <a:t/>
            </a:r>
            <a:br>
              <a:rPr lang="en-US" dirty="0"/>
            </a:b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15</a:t>
            </a:fld>
            <a:endParaRPr lang="en-US" dirty="0"/>
          </a:p>
        </p:txBody>
      </p:sp>
      <p:sp>
        <p:nvSpPr>
          <p:cNvPr id="13" name="Rectangle 4">
            <a:extLst>
              <a:ext uri="{FF2B5EF4-FFF2-40B4-BE49-F238E27FC236}">
                <a16:creationId xmlns:a16="http://schemas.microsoft.com/office/drawing/2014/main" id="{CFB6574E-CAF6-344E-91AD-88F9588A9FEA}"/>
              </a:ext>
            </a:extLst>
          </p:cNvPr>
          <p:cNvSpPr>
            <a:spLocks noChangeArrowheads="1"/>
          </p:cNvSpPr>
          <p:nvPr/>
        </p:nvSpPr>
        <p:spPr bwMode="auto">
          <a:xfrm>
            <a:off x="2433711" y="1892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Graphic 5">
            <a:extLst>
              <a:ext uri="{FF2B5EF4-FFF2-40B4-BE49-F238E27FC236}">
                <a16:creationId xmlns:a16="http://schemas.microsoft.com/office/drawing/2014/main" id="{1A1F6BCB-94C9-6B4B-92F3-9F06A8E64CD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921387" y="272828"/>
            <a:ext cx="2813411" cy="1355006"/>
          </a:xfrm>
          <a:prstGeom prst="rect">
            <a:avLst/>
          </a:prstGeom>
        </p:spPr>
      </p:pic>
      <p:sp>
        <p:nvSpPr>
          <p:cNvPr id="17" name="Oval 16">
            <a:extLst>
              <a:ext uri="{FF2B5EF4-FFF2-40B4-BE49-F238E27FC236}">
                <a16:creationId xmlns:a16="http://schemas.microsoft.com/office/drawing/2014/main" id="{D44DC0BE-97D9-3545-88D8-E625E1E1F134}"/>
              </a:ext>
            </a:extLst>
          </p:cNvPr>
          <p:cNvSpPr/>
          <p:nvPr/>
        </p:nvSpPr>
        <p:spPr>
          <a:xfrm>
            <a:off x="8886319" y="1002596"/>
            <a:ext cx="1441773" cy="621474"/>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pic>
        <p:nvPicPr>
          <p:cNvPr id="21" name="Picture 20">
            <a:extLst>
              <a:ext uri="{FF2B5EF4-FFF2-40B4-BE49-F238E27FC236}">
                <a16:creationId xmlns:a16="http://schemas.microsoft.com/office/drawing/2014/main" id="{ED805628-A936-0440-9F9A-6D94EDD7B884}"/>
              </a:ext>
            </a:extLst>
          </p:cNvPr>
          <p:cNvPicPr>
            <a:picLocks noChangeAspect="1"/>
          </p:cNvPicPr>
          <p:nvPr/>
        </p:nvPicPr>
        <p:blipFill>
          <a:blip r:embed="rId5"/>
          <a:stretch>
            <a:fillRect/>
          </a:stretch>
        </p:blipFill>
        <p:spPr>
          <a:xfrm>
            <a:off x="1430848" y="2173820"/>
            <a:ext cx="4998626" cy="1882241"/>
          </a:xfrm>
          <a:prstGeom prst="rect">
            <a:avLst/>
          </a:prstGeom>
        </p:spPr>
      </p:pic>
      <p:pic>
        <p:nvPicPr>
          <p:cNvPr id="22" name="Picture 21">
            <a:extLst>
              <a:ext uri="{FF2B5EF4-FFF2-40B4-BE49-F238E27FC236}">
                <a16:creationId xmlns:a16="http://schemas.microsoft.com/office/drawing/2014/main" id="{F99E16A5-FF1F-8045-83F2-9A52477236F3}"/>
              </a:ext>
            </a:extLst>
          </p:cNvPr>
          <p:cNvPicPr>
            <a:picLocks noChangeAspect="1"/>
          </p:cNvPicPr>
          <p:nvPr/>
        </p:nvPicPr>
        <p:blipFill>
          <a:blip r:embed="rId6"/>
          <a:stretch>
            <a:fillRect/>
          </a:stretch>
        </p:blipFill>
        <p:spPr>
          <a:xfrm>
            <a:off x="6603540" y="2221798"/>
            <a:ext cx="3871296" cy="1786283"/>
          </a:xfrm>
          <a:prstGeom prst="rect">
            <a:avLst/>
          </a:prstGeom>
        </p:spPr>
      </p:pic>
      <p:pic>
        <p:nvPicPr>
          <p:cNvPr id="23" name="Picture 22">
            <a:extLst>
              <a:ext uri="{FF2B5EF4-FFF2-40B4-BE49-F238E27FC236}">
                <a16:creationId xmlns:a16="http://schemas.microsoft.com/office/drawing/2014/main" id="{EB5BE044-3C42-384B-B2A1-11C6B04470B5}"/>
              </a:ext>
            </a:extLst>
          </p:cNvPr>
          <p:cNvPicPr>
            <a:picLocks noChangeAspect="1"/>
          </p:cNvPicPr>
          <p:nvPr/>
        </p:nvPicPr>
        <p:blipFill>
          <a:blip r:embed="rId7"/>
          <a:stretch>
            <a:fillRect/>
          </a:stretch>
        </p:blipFill>
        <p:spPr>
          <a:xfrm>
            <a:off x="2309529" y="4104528"/>
            <a:ext cx="3540986" cy="1988116"/>
          </a:xfrm>
          <a:prstGeom prst="rect">
            <a:avLst/>
          </a:prstGeom>
        </p:spPr>
      </p:pic>
      <p:pic>
        <p:nvPicPr>
          <p:cNvPr id="24" name="Picture 23">
            <a:extLst>
              <a:ext uri="{FF2B5EF4-FFF2-40B4-BE49-F238E27FC236}">
                <a16:creationId xmlns:a16="http://schemas.microsoft.com/office/drawing/2014/main" id="{89915D93-0753-E14C-AD63-2F3F8E490841}"/>
              </a:ext>
            </a:extLst>
          </p:cNvPr>
          <p:cNvPicPr>
            <a:picLocks noChangeAspect="1"/>
          </p:cNvPicPr>
          <p:nvPr/>
        </p:nvPicPr>
        <p:blipFill>
          <a:blip r:embed="rId8"/>
          <a:stretch>
            <a:fillRect/>
          </a:stretch>
        </p:blipFill>
        <p:spPr>
          <a:xfrm>
            <a:off x="7041565" y="4004904"/>
            <a:ext cx="2995245" cy="2285508"/>
          </a:xfrm>
          <a:prstGeom prst="rect">
            <a:avLst/>
          </a:prstGeom>
        </p:spPr>
      </p:pic>
      <p:sp>
        <p:nvSpPr>
          <p:cNvPr id="12"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610650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Neuro-Symbolic Language</a:t>
            </a:r>
          </a:p>
        </p:txBody>
      </p:sp>
      <p:sp>
        <p:nvSpPr>
          <p:cNvPr id="6" name="Slide Number Placeholder 5"/>
          <p:cNvSpPr>
            <a:spLocks noGrp="1"/>
          </p:cNvSpPr>
          <p:nvPr>
            <p:ph type="sldNum" sz="quarter" idx="17"/>
          </p:nvPr>
        </p:nvSpPr>
        <p:spPr/>
        <p:txBody>
          <a:bodyPr/>
          <a:lstStyle/>
          <a:p>
            <a:fld id="{4EBCDCBD-78E1-0D41-A999-31B5EBF8E02C}" type="slidenum">
              <a:rPr lang="en-US" smtClean="0"/>
              <a:pPr/>
              <a:t>16</a:t>
            </a:fld>
            <a:endParaRPr lang="en-US" dirty="0"/>
          </a:p>
        </p:txBody>
      </p:sp>
      <p:sp>
        <p:nvSpPr>
          <p:cNvPr id="13" name="Rectangle 4">
            <a:extLst>
              <a:ext uri="{FF2B5EF4-FFF2-40B4-BE49-F238E27FC236}">
                <a16:creationId xmlns:a16="http://schemas.microsoft.com/office/drawing/2014/main" id="{CFB6574E-CAF6-344E-91AD-88F9588A9FEA}"/>
              </a:ext>
            </a:extLst>
          </p:cNvPr>
          <p:cNvSpPr>
            <a:spLocks noChangeArrowheads="1"/>
          </p:cNvSpPr>
          <p:nvPr/>
        </p:nvSpPr>
        <p:spPr bwMode="auto">
          <a:xfrm>
            <a:off x="2433711" y="1892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862A9420-99BF-974B-89A8-847DA82FD0D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Content Placeholder 4">
            <a:extLst>
              <a:ext uri="{FF2B5EF4-FFF2-40B4-BE49-F238E27FC236}">
                <a16:creationId xmlns:a16="http://schemas.microsoft.com/office/drawing/2014/main" id="{9E97B064-5376-BC46-8B83-6DBA05C41AAE}"/>
              </a:ext>
            </a:extLst>
          </p:cNvPr>
          <p:cNvSpPr txBox="1">
            <a:spLocks/>
          </p:cNvSpPr>
          <p:nvPr/>
        </p:nvSpPr>
        <p:spPr>
          <a:xfrm>
            <a:off x="1000938" y="1536701"/>
            <a:ext cx="7214509" cy="1808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Building on early successes in [20,32]</a:t>
            </a:r>
          </a:p>
          <a:p>
            <a:r>
              <a:rPr lang="en-US" sz="2400" dirty="0">
                <a:solidFill>
                  <a:schemeClr val="accent1">
                    <a:lumMod val="75000"/>
                  </a:schemeClr>
                </a:solidFill>
              </a:rPr>
              <a:t>Similar to how objects in a scene are represented (size, texture, color)</a:t>
            </a:r>
          </a:p>
          <a:p>
            <a:r>
              <a:rPr lang="en-US" sz="2400" dirty="0">
                <a:solidFill>
                  <a:schemeClr val="accent1">
                    <a:lumMod val="75000"/>
                  </a:schemeClr>
                </a:solidFill>
              </a:rPr>
              <a:t>Will symbolically represent a subset of climate elements, events </a:t>
            </a:r>
          </a:p>
          <a:p>
            <a:r>
              <a:rPr lang="en-US" sz="2400" dirty="0">
                <a:solidFill>
                  <a:schemeClr val="accent1">
                    <a:lumMod val="75000"/>
                  </a:schemeClr>
                </a:solidFill>
              </a:rPr>
              <a:t>Enables natural question symbolic representation</a:t>
            </a:r>
          </a:p>
          <a:p>
            <a:endParaRPr lang="en-US" sz="2400" dirty="0">
              <a:solidFill>
                <a:schemeClr val="accent1">
                  <a:lumMod val="75000"/>
                </a:schemeClr>
              </a:solidFill>
            </a:endParaRPr>
          </a:p>
          <a:p>
            <a:endParaRPr lang="en-US" sz="2400" dirty="0">
              <a:solidFill>
                <a:schemeClr val="accent1">
                  <a:lumMod val="75000"/>
                </a:schemeClr>
              </a:solidFill>
            </a:endParaRPr>
          </a:p>
        </p:txBody>
      </p:sp>
      <p:pic>
        <p:nvPicPr>
          <p:cNvPr id="15" name="Graphic 5">
            <a:extLst>
              <a:ext uri="{FF2B5EF4-FFF2-40B4-BE49-F238E27FC236}">
                <a16:creationId xmlns:a16="http://schemas.microsoft.com/office/drawing/2014/main" id="{603B8142-992B-A142-89AB-A6F837E17E5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921387" y="272828"/>
            <a:ext cx="2813411" cy="1355006"/>
          </a:xfrm>
          <a:prstGeom prst="rect">
            <a:avLst/>
          </a:prstGeom>
        </p:spPr>
      </p:pic>
      <p:sp>
        <p:nvSpPr>
          <p:cNvPr id="16" name="Oval 15">
            <a:extLst>
              <a:ext uri="{FF2B5EF4-FFF2-40B4-BE49-F238E27FC236}">
                <a16:creationId xmlns:a16="http://schemas.microsoft.com/office/drawing/2014/main" id="{04D1995F-50EA-6B4F-A5D3-4317780458FA}"/>
              </a:ext>
            </a:extLst>
          </p:cNvPr>
          <p:cNvSpPr/>
          <p:nvPr/>
        </p:nvSpPr>
        <p:spPr>
          <a:xfrm>
            <a:off x="10189029" y="272829"/>
            <a:ext cx="1441773" cy="1263872"/>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pic>
        <p:nvPicPr>
          <p:cNvPr id="21" name="Picture 20">
            <a:extLst>
              <a:ext uri="{FF2B5EF4-FFF2-40B4-BE49-F238E27FC236}">
                <a16:creationId xmlns:a16="http://schemas.microsoft.com/office/drawing/2014/main" id="{7DEB6394-9075-2B43-AD57-1EE1AB095C73}"/>
              </a:ext>
            </a:extLst>
          </p:cNvPr>
          <p:cNvPicPr>
            <a:picLocks noChangeAspect="1"/>
          </p:cNvPicPr>
          <p:nvPr/>
        </p:nvPicPr>
        <p:blipFill rotWithShape="1">
          <a:blip r:embed="rId5"/>
          <a:srcRect l="2322"/>
          <a:stretch/>
        </p:blipFill>
        <p:spPr>
          <a:xfrm>
            <a:off x="952500" y="4260905"/>
            <a:ext cx="9898379" cy="1392946"/>
          </a:xfrm>
          <a:prstGeom prst="rect">
            <a:avLst/>
          </a:prstGeom>
          <a:solidFill>
            <a:schemeClr val="tx1"/>
          </a:solidFill>
          <a:ln>
            <a:solidFill>
              <a:schemeClr val="bg1">
                <a:lumMod val="75000"/>
              </a:schemeClr>
            </a:solidFill>
          </a:ln>
        </p:spPr>
      </p:pic>
      <p:sp>
        <p:nvSpPr>
          <p:cNvPr id="23" name="Rectangle 5">
            <a:extLst>
              <a:ext uri="{FF2B5EF4-FFF2-40B4-BE49-F238E27FC236}">
                <a16:creationId xmlns:a16="http://schemas.microsoft.com/office/drawing/2014/main" id="{0BE5AE0E-0CE8-B34B-88D9-0E505CC6CCAE}"/>
              </a:ext>
            </a:extLst>
          </p:cNvPr>
          <p:cNvSpPr>
            <a:spLocks noChangeArrowheads="1"/>
          </p:cNvSpPr>
          <p:nvPr/>
        </p:nvSpPr>
        <p:spPr bwMode="auto">
          <a:xfrm>
            <a:off x="952500" y="5823439"/>
            <a:ext cx="10058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Example symbolic representation of a question from Mao [32].</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2"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380969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Neuro-Symbolic AI Simulation</a:t>
            </a:r>
          </a:p>
        </p:txBody>
      </p:sp>
      <p:sp>
        <p:nvSpPr>
          <p:cNvPr id="6" name="Slide Number Placeholder 5"/>
          <p:cNvSpPr>
            <a:spLocks noGrp="1"/>
          </p:cNvSpPr>
          <p:nvPr>
            <p:ph type="sldNum" sz="quarter" idx="17"/>
          </p:nvPr>
        </p:nvSpPr>
        <p:spPr/>
        <p:txBody>
          <a:bodyPr/>
          <a:lstStyle/>
          <a:p>
            <a:fld id="{4EBCDCBD-78E1-0D41-A999-31B5EBF8E02C}" type="slidenum">
              <a:rPr lang="en-US" smtClean="0"/>
              <a:pPr/>
              <a:t>17</a:t>
            </a:fld>
            <a:endParaRPr lang="en-US" dirty="0"/>
          </a:p>
        </p:txBody>
      </p:sp>
      <p:sp>
        <p:nvSpPr>
          <p:cNvPr id="13" name="Rectangle 4">
            <a:extLst>
              <a:ext uri="{FF2B5EF4-FFF2-40B4-BE49-F238E27FC236}">
                <a16:creationId xmlns:a16="http://schemas.microsoft.com/office/drawing/2014/main" id="{CFB6574E-CAF6-344E-91AD-88F9588A9FEA}"/>
              </a:ext>
            </a:extLst>
          </p:cNvPr>
          <p:cNvSpPr>
            <a:spLocks noChangeArrowheads="1"/>
          </p:cNvSpPr>
          <p:nvPr/>
        </p:nvSpPr>
        <p:spPr bwMode="auto">
          <a:xfrm>
            <a:off x="2433711" y="1892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B81E8BD4-C528-3E42-9BB6-CD5556D30C1F}"/>
              </a:ext>
            </a:extLst>
          </p:cNvPr>
          <p:cNvPicPr>
            <a:picLocks noChangeAspect="1"/>
          </p:cNvPicPr>
          <p:nvPr/>
        </p:nvPicPr>
        <p:blipFill rotWithShape="1">
          <a:blip r:embed="rId3"/>
          <a:srcRect b="8184"/>
          <a:stretch/>
        </p:blipFill>
        <p:spPr>
          <a:xfrm>
            <a:off x="5986152" y="1682972"/>
            <a:ext cx="5870469" cy="4205493"/>
          </a:xfrm>
          <a:prstGeom prst="rect">
            <a:avLst/>
          </a:prstGeom>
        </p:spPr>
      </p:pic>
      <p:sp>
        <p:nvSpPr>
          <p:cNvPr id="7" name="Rectangle 3">
            <a:extLst>
              <a:ext uri="{FF2B5EF4-FFF2-40B4-BE49-F238E27FC236}">
                <a16:creationId xmlns:a16="http://schemas.microsoft.com/office/drawing/2014/main" id="{862A9420-99BF-974B-89A8-847DA82FD0D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Content Placeholder 4">
            <a:extLst>
              <a:ext uri="{FF2B5EF4-FFF2-40B4-BE49-F238E27FC236}">
                <a16:creationId xmlns:a16="http://schemas.microsoft.com/office/drawing/2014/main" id="{9E97B064-5376-BC46-8B83-6DBA05C41AAE}"/>
              </a:ext>
            </a:extLst>
          </p:cNvPr>
          <p:cNvSpPr txBox="1">
            <a:spLocks/>
          </p:cNvSpPr>
          <p:nvPr/>
        </p:nvSpPr>
        <p:spPr>
          <a:xfrm>
            <a:off x="649119" y="1430948"/>
            <a:ext cx="5446881" cy="1808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Multi-agent neuro-symbolic generative adversarial network (</a:t>
            </a:r>
            <a:r>
              <a:rPr lang="en-US" sz="2400" dirty="0" err="1">
                <a:solidFill>
                  <a:schemeClr val="accent1">
                    <a:lumMod val="75000"/>
                  </a:schemeClr>
                </a:solidFill>
              </a:rPr>
              <a:t>MaNs</a:t>
            </a:r>
            <a:r>
              <a:rPr lang="en-US" sz="2400" dirty="0">
                <a:solidFill>
                  <a:schemeClr val="accent1">
                    <a:lumMod val="75000"/>
                  </a:schemeClr>
                </a:solidFill>
              </a:rPr>
              <a:t>-GAN) </a:t>
            </a:r>
          </a:p>
          <a:p>
            <a:r>
              <a:rPr lang="en-US" sz="2400" dirty="0">
                <a:solidFill>
                  <a:schemeClr val="accent1">
                    <a:lumMod val="75000"/>
                  </a:schemeClr>
                </a:solidFill>
              </a:rPr>
              <a:t>Adversarial game between a set of generating agents to explore parameter space and tipping point discriminative model</a:t>
            </a:r>
          </a:p>
          <a:p>
            <a:r>
              <a:rPr lang="en-US" sz="2400" dirty="0">
                <a:solidFill>
                  <a:schemeClr val="accent1">
                    <a:lumMod val="75000"/>
                  </a:schemeClr>
                </a:solidFill>
              </a:rPr>
              <a:t>Generators learn to manipulate conditions to reach tipping point states</a:t>
            </a:r>
          </a:p>
          <a:p>
            <a:r>
              <a:rPr lang="en-US" sz="2400" dirty="0">
                <a:solidFill>
                  <a:schemeClr val="accent1">
                    <a:lumMod val="75000"/>
                  </a:schemeClr>
                </a:solidFill>
              </a:rPr>
              <a:t>Discriminator uses surrogate models to discover, classify tipping point states</a:t>
            </a:r>
          </a:p>
          <a:p>
            <a:pPr marL="0" indent="0">
              <a:buNone/>
            </a:pPr>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p:txBody>
      </p:sp>
      <p:pic>
        <p:nvPicPr>
          <p:cNvPr id="15" name="Graphic 5">
            <a:extLst>
              <a:ext uri="{FF2B5EF4-FFF2-40B4-BE49-F238E27FC236}">
                <a16:creationId xmlns:a16="http://schemas.microsoft.com/office/drawing/2014/main" id="{603B8142-992B-A142-89AB-A6F837E17E5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21387" y="272828"/>
            <a:ext cx="2813411" cy="1355006"/>
          </a:xfrm>
          <a:prstGeom prst="rect">
            <a:avLst/>
          </a:prstGeom>
        </p:spPr>
      </p:pic>
      <p:sp>
        <p:nvSpPr>
          <p:cNvPr id="16" name="Oval 15">
            <a:extLst>
              <a:ext uri="{FF2B5EF4-FFF2-40B4-BE49-F238E27FC236}">
                <a16:creationId xmlns:a16="http://schemas.microsoft.com/office/drawing/2014/main" id="{04D1995F-50EA-6B4F-A5D3-4317780458FA}"/>
              </a:ext>
            </a:extLst>
          </p:cNvPr>
          <p:cNvSpPr/>
          <p:nvPr/>
        </p:nvSpPr>
        <p:spPr>
          <a:xfrm>
            <a:off x="10189029" y="272829"/>
            <a:ext cx="1441773" cy="1263872"/>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pic>
        <p:nvPicPr>
          <p:cNvPr id="40962" name="Picture 2" descr="Architecture of Generative Adversarial Networks (GANs)">
            <a:extLst>
              <a:ext uri="{FF2B5EF4-FFF2-40B4-BE49-F238E27FC236}">
                <a16:creationId xmlns:a16="http://schemas.microsoft.com/office/drawing/2014/main" id="{E83841E6-0D9D-BB41-B1A3-F1903E5501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127" b="28626"/>
          <a:stretch/>
        </p:blipFill>
        <p:spPr bwMode="auto">
          <a:xfrm>
            <a:off x="7158446" y="5796411"/>
            <a:ext cx="4081054" cy="683861"/>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374594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7"/>
          </p:nvPr>
        </p:nvSpPr>
        <p:spPr/>
        <p:txBody>
          <a:bodyPr/>
          <a:lstStyle/>
          <a:p>
            <a:fld id="{4EBCDCBD-78E1-0D41-A999-31B5EBF8E02C}" type="slidenum">
              <a:rPr lang="en-US" smtClean="0"/>
              <a:pPr/>
              <a:t>18</a:t>
            </a:fld>
            <a:endParaRPr lang="en-US" dirty="0"/>
          </a:p>
        </p:txBody>
      </p:sp>
      <p:sp>
        <p:nvSpPr>
          <p:cNvPr id="13" name="Rectangle 4">
            <a:extLst>
              <a:ext uri="{FF2B5EF4-FFF2-40B4-BE49-F238E27FC236}">
                <a16:creationId xmlns:a16="http://schemas.microsoft.com/office/drawing/2014/main" id="{CFB6574E-CAF6-344E-91AD-88F9588A9FEA}"/>
              </a:ext>
            </a:extLst>
          </p:cNvPr>
          <p:cNvSpPr>
            <a:spLocks noChangeArrowheads="1"/>
          </p:cNvSpPr>
          <p:nvPr/>
        </p:nvSpPr>
        <p:spPr bwMode="auto">
          <a:xfrm>
            <a:off x="2433711" y="1892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itle 1">
            <a:extLst>
              <a:ext uri="{FF2B5EF4-FFF2-40B4-BE49-F238E27FC236}">
                <a16:creationId xmlns:a16="http://schemas.microsoft.com/office/drawing/2014/main" id="{BB2B74C3-8F82-8A46-9125-408137978257}"/>
              </a:ext>
            </a:extLst>
          </p:cNvPr>
          <p:cNvSpPr txBox="1">
            <a:spLocks/>
          </p:cNvSpPr>
          <p:nvPr/>
        </p:nvSpPr>
        <p:spPr>
          <a:xfrm>
            <a:off x="457200" y="419100"/>
            <a:ext cx="11277600" cy="762000"/>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r>
              <a:rPr lang="en-US" dirty="0"/>
              <a:t>Neuro-Symbolic AI Simulation</a:t>
            </a:r>
          </a:p>
        </p:txBody>
      </p:sp>
      <p:pic>
        <p:nvPicPr>
          <p:cNvPr id="15" name="Graphic 5">
            <a:extLst>
              <a:ext uri="{FF2B5EF4-FFF2-40B4-BE49-F238E27FC236}">
                <a16:creationId xmlns:a16="http://schemas.microsoft.com/office/drawing/2014/main" id="{92EC859E-3F4B-664F-A972-902426EEEC1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921387" y="272828"/>
            <a:ext cx="2813411" cy="1355006"/>
          </a:xfrm>
          <a:prstGeom prst="rect">
            <a:avLst/>
          </a:prstGeom>
        </p:spPr>
      </p:pic>
      <p:sp>
        <p:nvSpPr>
          <p:cNvPr id="16" name="Oval 15">
            <a:extLst>
              <a:ext uri="{FF2B5EF4-FFF2-40B4-BE49-F238E27FC236}">
                <a16:creationId xmlns:a16="http://schemas.microsoft.com/office/drawing/2014/main" id="{AFB666A5-0602-FE40-BA55-314373FB489C}"/>
              </a:ext>
            </a:extLst>
          </p:cNvPr>
          <p:cNvSpPr/>
          <p:nvPr/>
        </p:nvSpPr>
        <p:spPr>
          <a:xfrm>
            <a:off x="10036810" y="776161"/>
            <a:ext cx="1076667" cy="760539"/>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17" name="Rounded Rectangle 16">
            <a:extLst>
              <a:ext uri="{FF2B5EF4-FFF2-40B4-BE49-F238E27FC236}">
                <a16:creationId xmlns:a16="http://schemas.microsoft.com/office/drawing/2014/main" id="{B612DC13-DFCC-1D40-A4D6-B34A8BBC04D2}"/>
              </a:ext>
            </a:extLst>
          </p:cNvPr>
          <p:cNvSpPr/>
          <p:nvPr/>
        </p:nvSpPr>
        <p:spPr>
          <a:xfrm>
            <a:off x="3131053" y="2937923"/>
            <a:ext cx="2065282" cy="11246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Discriminator</a:t>
            </a:r>
          </a:p>
        </p:txBody>
      </p:sp>
      <p:sp>
        <p:nvSpPr>
          <p:cNvPr id="18" name="Rounded Rectangle 17">
            <a:extLst>
              <a:ext uri="{FF2B5EF4-FFF2-40B4-BE49-F238E27FC236}">
                <a16:creationId xmlns:a16="http://schemas.microsoft.com/office/drawing/2014/main" id="{E6876DB6-016E-1449-A932-DE6AC77B395E}"/>
              </a:ext>
            </a:extLst>
          </p:cNvPr>
          <p:cNvSpPr/>
          <p:nvPr/>
        </p:nvSpPr>
        <p:spPr>
          <a:xfrm>
            <a:off x="3419340" y="1346740"/>
            <a:ext cx="1513490" cy="5623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Surrogate</a:t>
            </a:r>
          </a:p>
        </p:txBody>
      </p:sp>
      <p:sp>
        <p:nvSpPr>
          <p:cNvPr id="19" name="Rounded Rectangle 18">
            <a:extLst>
              <a:ext uri="{FF2B5EF4-FFF2-40B4-BE49-F238E27FC236}">
                <a16:creationId xmlns:a16="http://schemas.microsoft.com/office/drawing/2014/main" id="{49F2F608-C3F6-4540-A603-57A49397209F}"/>
              </a:ext>
            </a:extLst>
          </p:cNvPr>
          <p:cNvSpPr/>
          <p:nvPr/>
        </p:nvSpPr>
        <p:spPr>
          <a:xfrm>
            <a:off x="6642822" y="2957005"/>
            <a:ext cx="1513490" cy="112460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Generator</a:t>
            </a:r>
            <a:r>
              <a:rPr lang="en-US" sz="1600" baseline="-25000" dirty="0"/>
              <a:t>1</a:t>
            </a:r>
          </a:p>
        </p:txBody>
      </p:sp>
      <p:cxnSp>
        <p:nvCxnSpPr>
          <p:cNvPr id="20" name="Straight Arrow Connector 19">
            <a:extLst>
              <a:ext uri="{FF2B5EF4-FFF2-40B4-BE49-F238E27FC236}">
                <a16:creationId xmlns:a16="http://schemas.microsoft.com/office/drawing/2014/main" id="{85F7A06D-F39C-3B45-988B-3ECA0953323E}"/>
              </a:ext>
            </a:extLst>
          </p:cNvPr>
          <p:cNvCxnSpPr>
            <a:cxnSpLocks/>
            <a:stCxn id="17" idx="0"/>
            <a:endCxn id="18" idx="2"/>
          </p:cNvCxnSpPr>
          <p:nvPr/>
        </p:nvCxnSpPr>
        <p:spPr>
          <a:xfrm flipV="1">
            <a:off x="4163694" y="1909044"/>
            <a:ext cx="12391" cy="1028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FCB84A50-D8E3-4C4D-BADE-8647059D8CA7}"/>
              </a:ext>
            </a:extLst>
          </p:cNvPr>
          <p:cNvSpPr/>
          <p:nvPr/>
        </p:nvSpPr>
        <p:spPr>
          <a:xfrm>
            <a:off x="629505" y="3228128"/>
            <a:ext cx="1513490" cy="5623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Tipping Point</a:t>
            </a:r>
          </a:p>
          <a:p>
            <a:pPr algn="ctr"/>
            <a:r>
              <a:rPr lang="en-US" sz="1600" dirty="0"/>
              <a:t>Identifier</a:t>
            </a:r>
          </a:p>
        </p:txBody>
      </p:sp>
      <p:cxnSp>
        <p:nvCxnSpPr>
          <p:cNvPr id="22" name="Straight Arrow Connector 21">
            <a:extLst>
              <a:ext uri="{FF2B5EF4-FFF2-40B4-BE49-F238E27FC236}">
                <a16:creationId xmlns:a16="http://schemas.microsoft.com/office/drawing/2014/main" id="{31CBBC8F-E811-3E42-9AF4-870C7836345E}"/>
              </a:ext>
            </a:extLst>
          </p:cNvPr>
          <p:cNvCxnSpPr>
            <a:cxnSpLocks/>
          </p:cNvCxnSpPr>
          <p:nvPr/>
        </p:nvCxnSpPr>
        <p:spPr>
          <a:xfrm flipH="1" flipV="1">
            <a:off x="2086432" y="3494022"/>
            <a:ext cx="1060740" cy="6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C98E42A-24A9-AC4E-B2D4-F51C97FF8D5C}"/>
              </a:ext>
            </a:extLst>
          </p:cNvPr>
          <p:cNvSpPr/>
          <p:nvPr/>
        </p:nvSpPr>
        <p:spPr>
          <a:xfrm>
            <a:off x="5587905" y="5211100"/>
            <a:ext cx="1513490" cy="5623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Surrogate</a:t>
            </a:r>
          </a:p>
        </p:txBody>
      </p:sp>
      <p:cxnSp>
        <p:nvCxnSpPr>
          <p:cNvPr id="24" name="Straight Arrow Connector 23">
            <a:extLst>
              <a:ext uri="{FF2B5EF4-FFF2-40B4-BE49-F238E27FC236}">
                <a16:creationId xmlns:a16="http://schemas.microsoft.com/office/drawing/2014/main" id="{AA53CFDA-7E71-8A4B-A1CF-4EB1B33C0600}"/>
              </a:ext>
            </a:extLst>
          </p:cNvPr>
          <p:cNvCxnSpPr>
            <a:cxnSpLocks/>
            <a:stCxn id="19" idx="2"/>
            <a:endCxn id="23" idx="0"/>
          </p:cNvCxnSpPr>
          <p:nvPr/>
        </p:nvCxnSpPr>
        <p:spPr>
          <a:xfrm flipH="1">
            <a:off x="6344650" y="4081612"/>
            <a:ext cx="1054917" cy="1129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04EBF2B-66B4-1B44-8FAD-88E93423F577}"/>
              </a:ext>
            </a:extLst>
          </p:cNvPr>
          <p:cNvSpPr txBox="1"/>
          <p:nvPr/>
        </p:nvSpPr>
        <p:spPr>
          <a:xfrm>
            <a:off x="541076" y="2538986"/>
            <a:ext cx="1853652" cy="738664"/>
          </a:xfrm>
          <a:prstGeom prst="rect">
            <a:avLst/>
          </a:prstGeom>
          <a:noFill/>
        </p:spPr>
        <p:txBody>
          <a:bodyPr wrap="square" rtlCol="0">
            <a:spAutoFit/>
          </a:bodyPr>
          <a:lstStyle/>
          <a:p>
            <a:pPr algn="ctr"/>
            <a:r>
              <a:rPr lang="en-US" sz="1400" dirty="0"/>
              <a:t>Probability of Tipping point based on Surrogate feedback?</a:t>
            </a:r>
          </a:p>
        </p:txBody>
      </p:sp>
      <p:sp>
        <p:nvSpPr>
          <p:cNvPr id="26" name="TextBox 25">
            <a:extLst>
              <a:ext uri="{FF2B5EF4-FFF2-40B4-BE49-F238E27FC236}">
                <a16:creationId xmlns:a16="http://schemas.microsoft.com/office/drawing/2014/main" id="{4CBA6E06-08CA-BC49-9C1D-2A1AF4E043D3}"/>
              </a:ext>
            </a:extLst>
          </p:cNvPr>
          <p:cNvSpPr txBox="1"/>
          <p:nvPr/>
        </p:nvSpPr>
        <p:spPr>
          <a:xfrm>
            <a:off x="6936052" y="4637844"/>
            <a:ext cx="1114097" cy="867930"/>
          </a:xfrm>
          <a:prstGeom prst="rect">
            <a:avLst/>
          </a:prstGeom>
          <a:noFill/>
        </p:spPr>
        <p:txBody>
          <a:bodyPr wrap="square" rtlCol="0">
            <a:spAutoFit/>
          </a:bodyPr>
          <a:lstStyle/>
          <a:p>
            <a:pPr algn="ctr">
              <a:lnSpc>
                <a:spcPct val="90000"/>
              </a:lnSpc>
            </a:pPr>
            <a:r>
              <a:rPr lang="en-US" sz="1400" dirty="0"/>
              <a:t>How else to nudge?</a:t>
            </a:r>
          </a:p>
          <a:p>
            <a:pPr algn="ctr">
              <a:lnSpc>
                <a:spcPct val="90000"/>
              </a:lnSpc>
            </a:pPr>
            <a:r>
              <a:rPr lang="en-US" sz="1400" dirty="0"/>
              <a:t>Evaluate</a:t>
            </a:r>
          </a:p>
          <a:p>
            <a:pPr algn="ctr">
              <a:lnSpc>
                <a:spcPct val="90000"/>
              </a:lnSpc>
            </a:pPr>
            <a:r>
              <a:rPr lang="en-US" sz="1400" dirty="0"/>
              <a:t>Surrogate</a:t>
            </a:r>
          </a:p>
        </p:txBody>
      </p:sp>
      <p:sp>
        <p:nvSpPr>
          <p:cNvPr id="27" name="Rounded Rectangle 26">
            <a:extLst>
              <a:ext uri="{FF2B5EF4-FFF2-40B4-BE49-F238E27FC236}">
                <a16:creationId xmlns:a16="http://schemas.microsoft.com/office/drawing/2014/main" id="{491BFE26-4833-2444-8B9A-75DA77EA6C2B}"/>
              </a:ext>
            </a:extLst>
          </p:cNvPr>
          <p:cNvSpPr/>
          <p:nvPr/>
        </p:nvSpPr>
        <p:spPr>
          <a:xfrm>
            <a:off x="9911571" y="2126440"/>
            <a:ext cx="1455793" cy="3468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Generator</a:t>
            </a:r>
            <a:r>
              <a:rPr lang="en-US" sz="1600" baseline="-25000" dirty="0"/>
              <a:t>1a</a:t>
            </a:r>
          </a:p>
        </p:txBody>
      </p:sp>
      <p:sp>
        <p:nvSpPr>
          <p:cNvPr id="28" name="Rounded Rectangle 27">
            <a:extLst>
              <a:ext uri="{FF2B5EF4-FFF2-40B4-BE49-F238E27FC236}">
                <a16:creationId xmlns:a16="http://schemas.microsoft.com/office/drawing/2014/main" id="{E296B310-7B93-A242-917D-4F5683ABCEFC}"/>
              </a:ext>
            </a:extLst>
          </p:cNvPr>
          <p:cNvSpPr/>
          <p:nvPr/>
        </p:nvSpPr>
        <p:spPr>
          <a:xfrm>
            <a:off x="9936561" y="2907323"/>
            <a:ext cx="1455793" cy="3468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Generator</a:t>
            </a:r>
            <a:r>
              <a:rPr lang="en-US" sz="1600" baseline="-25000" dirty="0"/>
              <a:t>1b</a:t>
            </a:r>
          </a:p>
        </p:txBody>
      </p:sp>
      <p:sp>
        <p:nvSpPr>
          <p:cNvPr id="29" name="Rounded Rectangle 28">
            <a:extLst>
              <a:ext uri="{FF2B5EF4-FFF2-40B4-BE49-F238E27FC236}">
                <a16:creationId xmlns:a16="http://schemas.microsoft.com/office/drawing/2014/main" id="{7D3345C0-A521-5E4D-B81F-5159A2A04272}"/>
              </a:ext>
            </a:extLst>
          </p:cNvPr>
          <p:cNvSpPr/>
          <p:nvPr/>
        </p:nvSpPr>
        <p:spPr>
          <a:xfrm>
            <a:off x="9933797" y="3689069"/>
            <a:ext cx="1455793" cy="3468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Generator</a:t>
            </a:r>
            <a:r>
              <a:rPr lang="en-US" sz="1600" baseline="-25000" dirty="0"/>
              <a:t>1c</a:t>
            </a:r>
          </a:p>
        </p:txBody>
      </p:sp>
      <p:sp>
        <p:nvSpPr>
          <p:cNvPr id="30" name="Rounded Rectangle 29">
            <a:extLst>
              <a:ext uri="{FF2B5EF4-FFF2-40B4-BE49-F238E27FC236}">
                <a16:creationId xmlns:a16="http://schemas.microsoft.com/office/drawing/2014/main" id="{382DCD20-A6BE-2243-B21C-2F6B10761A06}"/>
              </a:ext>
            </a:extLst>
          </p:cNvPr>
          <p:cNvSpPr/>
          <p:nvPr/>
        </p:nvSpPr>
        <p:spPr>
          <a:xfrm>
            <a:off x="9958787" y="4446802"/>
            <a:ext cx="1455793" cy="3468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Generator</a:t>
            </a:r>
            <a:r>
              <a:rPr lang="en-US" sz="1600" baseline="30000" dirty="0"/>
              <a:t>1..x</a:t>
            </a:r>
          </a:p>
        </p:txBody>
      </p:sp>
      <p:cxnSp>
        <p:nvCxnSpPr>
          <p:cNvPr id="32" name="Straight Arrow Connector 31">
            <a:extLst>
              <a:ext uri="{FF2B5EF4-FFF2-40B4-BE49-F238E27FC236}">
                <a16:creationId xmlns:a16="http://schemas.microsoft.com/office/drawing/2014/main" id="{FB8A35BB-A515-2F41-BFB1-C03593E9914F}"/>
              </a:ext>
            </a:extLst>
          </p:cNvPr>
          <p:cNvCxnSpPr>
            <a:cxnSpLocks/>
            <a:stCxn id="19" idx="3"/>
            <a:endCxn id="27" idx="1"/>
          </p:cNvCxnSpPr>
          <p:nvPr/>
        </p:nvCxnSpPr>
        <p:spPr>
          <a:xfrm flipV="1">
            <a:off x="8156312" y="2299870"/>
            <a:ext cx="1755259" cy="12194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A5C57F-2130-5748-81D1-DA401E003608}"/>
              </a:ext>
            </a:extLst>
          </p:cNvPr>
          <p:cNvCxnSpPr>
            <a:cxnSpLocks/>
            <a:stCxn id="19" idx="3"/>
            <a:endCxn id="28" idx="1"/>
          </p:cNvCxnSpPr>
          <p:nvPr/>
        </p:nvCxnSpPr>
        <p:spPr>
          <a:xfrm flipV="1">
            <a:off x="8156312" y="3080753"/>
            <a:ext cx="1780249" cy="4385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A287A67-7E97-3849-AB55-6226A227EE7F}"/>
              </a:ext>
            </a:extLst>
          </p:cNvPr>
          <p:cNvCxnSpPr>
            <a:cxnSpLocks/>
            <a:stCxn id="19" idx="3"/>
            <a:endCxn id="29" idx="1"/>
          </p:cNvCxnSpPr>
          <p:nvPr/>
        </p:nvCxnSpPr>
        <p:spPr>
          <a:xfrm>
            <a:off x="8156312" y="3519309"/>
            <a:ext cx="1777485" cy="3431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6AD2A65-D7A7-1F49-B459-B08594AF918D}"/>
              </a:ext>
            </a:extLst>
          </p:cNvPr>
          <p:cNvCxnSpPr>
            <a:cxnSpLocks/>
            <a:stCxn id="19" idx="3"/>
            <a:endCxn id="30" idx="1"/>
          </p:cNvCxnSpPr>
          <p:nvPr/>
        </p:nvCxnSpPr>
        <p:spPr>
          <a:xfrm>
            <a:off x="8156312" y="3519309"/>
            <a:ext cx="1802475" cy="1100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4CD1E37-1382-AA47-9F9C-69E1F5A67370}"/>
              </a:ext>
            </a:extLst>
          </p:cNvPr>
          <p:cNvSpPr txBox="1"/>
          <p:nvPr/>
        </p:nvSpPr>
        <p:spPr>
          <a:xfrm>
            <a:off x="9958788" y="4117411"/>
            <a:ext cx="1258326" cy="338554"/>
          </a:xfrm>
          <a:prstGeom prst="rect">
            <a:avLst/>
          </a:prstGeom>
          <a:noFill/>
        </p:spPr>
        <p:txBody>
          <a:bodyPr wrap="square" rtlCol="0">
            <a:spAutoFit/>
          </a:bodyPr>
          <a:lstStyle/>
          <a:p>
            <a:r>
              <a:rPr lang="en-US" sz="1600" dirty="0"/>
              <a:t>…</a:t>
            </a:r>
          </a:p>
        </p:txBody>
      </p:sp>
      <p:sp>
        <p:nvSpPr>
          <p:cNvPr id="37" name="Oval 36">
            <a:extLst>
              <a:ext uri="{FF2B5EF4-FFF2-40B4-BE49-F238E27FC236}">
                <a16:creationId xmlns:a16="http://schemas.microsoft.com/office/drawing/2014/main" id="{3AED4059-E1A1-3F41-8358-A7168D98AF99}"/>
              </a:ext>
            </a:extLst>
          </p:cNvPr>
          <p:cNvSpPr/>
          <p:nvPr/>
        </p:nvSpPr>
        <p:spPr>
          <a:xfrm>
            <a:off x="8349289" y="3384016"/>
            <a:ext cx="329782" cy="3349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38" name="Oval 37">
            <a:extLst>
              <a:ext uri="{FF2B5EF4-FFF2-40B4-BE49-F238E27FC236}">
                <a16:creationId xmlns:a16="http://schemas.microsoft.com/office/drawing/2014/main" id="{B660304B-3A6D-C740-A21B-F02038E5F48C}"/>
              </a:ext>
            </a:extLst>
          </p:cNvPr>
          <p:cNvSpPr/>
          <p:nvPr/>
        </p:nvSpPr>
        <p:spPr>
          <a:xfrm>
            <a:off x="6963899" y="4216313"/>
            <a:ext cx="329782" cy="3349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cxnSp>
        <p:nvCxnSpPr>
          <p:cNvPr id="39" name="Straight Arrow Connector 38">
            <a:extLst>
              <a:ext uri="{FF2B5EF4-FFF2-40B4-BE49-F238E27FC236}">
                <a16:creationId xmlns:a16="http://schemas.microsoft.com/office/drawing/2014/main" id="{46E1B6FD-B916-7B44-AF77-11CC59624D06}"/>
              </a:ext>
            </a:extLst>
          </p:cNvPr>
          <p:cNvCxnSpPr>
            <a:cxnSpLocks/>
          </p:cNvCxnSpPr>
          <p:nvPr/>
        </p:nvCxnSpPr>
        <p:spPr>
          <a:xfrm>
            <a:off x="5188770" y="3755870"/>
            <a:ext cx="14570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40BF333C-952D-BD43-BC93-E9B987F9770D}"/>
              </a:ext>
            </a:extLst>
          </p:cNvPr>
          <p:cNvSpPr/>
          <p:nvPr/>
        </p:nvSpPr>
        <p:spPr>
          <a:xfrm>
            <a:off x="5734196" y="3668212"/>
            <a:ext cx="329782" cy="3349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1" name="TextBox 40">
            <a:extLst>
              <a:ext uri="{FF2B5EF4-FFF2-40B4-BE49-F238E27FC236}">
                <a16:creationId xmlns:a16="http://schemas.microsoft.com/office/drawing/2014/main" id="{FB0362F0-800F-FB4E-9B11-1C9F1A9CA9A3}"/>
              </a:ext>
            </a:extLst>
          </p:cNvPr>
          <p:cNvSpPr txBox="1"/>
          <p:nvPr/>
        </p:nvSpPr>
        <p:spPr>
          <a:xfrm>
            <a:off x="5108595" y="3984587"/>
            <a:ext cx="1580984" cy="480131"/>
          </a:xfrm>
          <a:prstGeom prst="rect">
            <a:avLst/>
          </a:prstGeom>
          <a:noFill/>
        </p:spPr>
        <p:txBody>
          <a:bodyPr wrap="square" rtlCol="0">
            <a:spAutoFit/>
          </a:bodyPr>
          <a:lstStyle/>
          <a:p>
            <a:pPr algn="ctr">
              <a:lnSpc>
                <a:spcPct val="90000"/>
              </a:lnSpc>
            </a:pPr>
            <a:r>
              <a:rPr lang="en-US" sz="1400" dirty="0"/>
              <a:t>Tipping point </a:t>
            </a:r>
          </a:p>
          <a:p>
            <a:pPr algn="ctr">
              <a:lnSpc>
                <a:spcPct val="90000"/>
              </a:lnSpc>
            </a:pPr>
            <a:r>
              <a:rPr lang="en-US" sz="1400" dirty="0"/>
              <a:t>no </a:t>
            </a:r>
          </a:p>
        </p:txBody>
      </p:sp>
      <p:cxnSp>
        <p:nvCxnSpPr>
          <p:cNvPr id="42" name="Straight Arrow Connector 41">
            <a:extLst>
              <a:ext uri="{FF2B5EF4-FFF2-40B4-BE49-F238E27FC236}">
                <a16:creationId xmlns:a16="http://schemas.microsoft.com/office/drawing/2014/main" id="{4E5B902F-E6BD-DA46-990E-B194D5B189D5}"/>
              </a:ext>
            </a:extLst>
          </p:cNvPr>
          <p:cNvCxnSpPr>
            <a:cxnSpLocks/>
          </p:cNvCxnSpPr>
          <p:nvPr/>
        </p:nvCxnSpPr>
        <p:spPr>
          <a:xfrm flipH="1" flipV="1">
            <a:off x="5190758" y="3217762"/>
            <a:ext cx="14693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8EB50580-E1FD-AF4B-A0B5-6CED062F2826}"/>
              </a:ext>
            </a:extLst>
          </p:cNvPr>
          <p:cNvSpPr/>
          <p:nvPr/>
        </p:nvSpPr>
        <p:spPr>
          <a:xfrm>
            <a:off x="5734196" y="3002779"/>
            <a:ext cx="329782" cy="3349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44" name="TextBox 43">
            <a:extLst>
              <a:ext uri="{FF2B5EF4-FFF2-40B4-BE49-F238E27FC236}">
                <a16:creationId xmlns:a16="http://schemas.microsoft.com/office/drawing/2014/main" id="{D90C9552-FB3A-244D-975C-D6DE63F5B4A6}"/>
              </a:ext>
            </a:extLst>
          </p:cNvPr>
          <p:cNvSpPr txBox="1"/>
          <p:nvPr/>
        </p:nvSpPr>
        <p:spPr>
          <a:xfrm>
            <a:off x="4993301" y="2456777"/>
            <a:ext cx="1811572" cy="480131"/>
          </a:xfrm>
          <a:prstGeom prst="rect">
            <a:avLst/>
          </a:prstGeom>
          <a:noFill/>
        </p:spPr>
        <p:txBody>
          <a:bodyPr wrap="square" rtlCol="0">
            <a:spAutoFit/>
          </a:bodyPr>
          <a:lstStyle/>
          <a:p>
            <a:pPr algn="ctr">
              <a:lnSpc>
                <a:spcPct val="90000"/>
              </a:lnSpc>
            </a:pPr>
            <a:r>
              <a:rPr lang="en-US" sz="1400" dirty="0"/>
              <a:t>change conditions </a:t>
            </a:r>
          </a:p>
          <a:p>
            <a:pPr algn="ctr">
              <a:lnSpc>
                <a:spcPct val="90000"/>
              </a:lnSpc>
            </a:pPr>
            <a:r>
              <a:rPr lang="en-US" sz="1400" dirty="0"/>
              <a:t>for a tipping point?</a:t>
            </a:r>
          </a:p>
        </p:txBody>
      </p:sp>
      <p:sp>
        <p:nvSpPr>
          <p:cNvPr id="45" name="Oval 44">
            <a:extLst>
              <a:ext uri="{FF2B5EF4-FFF2-40B4-BE49-F238E27FC236}">
                <a16:creationId xmlns:a16="http://schemas.microsoft.com/office/drawing/2014/main" id="{DFA6546F-C05C-A347-A138-E3867309F6D6}"/>
              </a:ext>
            </a:extLst>
          </p:cNvPr>
          <p:cNvSpPr/>
          <p:nvPr/>
        </p:nvSpPr>
        <p:spPr>
          <a:xfrm>
            <a:off x="4016394" y="2228618"/>
            <a:ext cx="329782" cy="3349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46" name="TextBox 45">
            <a:extLst>
              <a:ext uri="{FF2B5EF4-FFF2-40B4-BE49-F238E27FC236}">
                <a16:creationId xmlns:a16="http://schemas.microsoft.com/office/drawing/2014/main" id="{6FD53A80-774C-CB4D-AAB2-7E29D7D84E5C}"/>
              </a:ext>
            </a:extLst>
          </p:cNvPr>
          <p:cNvSpPr txBox="1"/>
          <p:nvPr/>
        </p:nvSpPr>
        <p:spPr>
          <a:xfrm>
            <a:off x="2209371" y="2003699"/>
            <a:ext cx="1811572" cy="480131"/>
          </a:xfrm>
          <a:prstGeom prst="rect">
            <a:avLst/>
          </a:prstGeom>
          <a:noFill/>
        </p:spPr>
        <p:txBody>
          <a:bodyPr wrap="square" rtlCol="0">
            <a:spAutoFit/>
          </a:bodyPr>
          <a:lstStyle/>
          <a:p>
            <a:pPr algn="ctr">
              <a:lnSpc>
                <a:spcPct val="90000"/>
              </a:lnSpc>
            </a:pPr>
            <a:r>
              <a:rPr lang="en-US" sz="1400" dirty="0"/>
              <a:t>Run model with c..</a:t>
            </a:r>
            <a:r>
              <a:rPr lang="en-US" sz="1400" dirty="0" err="1"/>
              <a:t>c</a:t>
            </a:r>
            <a:r>
              <a:rPr lang="en-US" sz="1400" baseline="-25000" dirty="0" err="1"/>
              <a:t>n</a:t>
            </a:r>
            <a:r>
              <a:rPr lang="en-US" sz="1400" dirty="0"/>
              <a:t> conditions</a:t>
            </a:r>
          </a:p>
        </p:txBody>
      </p:sp>
      <p:sp>
        <p:nvSpPr>
          <p:cNvPr id="47" name="Oval 46">
            <a:extLst>
              <a:ext uri="{FF2B5EF4-FFF2-40B4-BE49-F238E27FC236}">
                <a16:creationId xmlns:a16="http://schemas.microsoft.com/office/drawing/2014/main" id="{0DEFCC5D-E090-6C47-8877-2B50E35A2347}"/>
              </a:ext>
            </a:extLst>
          </p:cNvPr>
          <p:cNvSpPr/>
          <p:nvPr/>
        </p:nvSpPr>
        <p:spPr>
          <a:xfrm>
            <a:off x="2451911" y="3354120"/>
            <a:ext cx="329782" cy="3349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48" name="TextBox 47">
            <a:extLst>
              <a:ext uri="{FF2B5EF4-FFF2-40B4-BE49-F238E27FC236}">
                <a16:creationId xmlns:a16="http://schemas.microsoft.com/office/drawing/2014/main" id="{769E0AF7-FF0A-344B-B127-94CF8BAC7D3A}"/>
              </a:ext>
            </a:extLst>
          </p:cNvPr>
          <p:cNvSpPr txBox="1"/>
          <p:nvPr/>
        </p:nvSpPr>
        <p:spPr>
          <a:xfrm>
            <a:off x="5119309" y="3318765"/>
            <a:ext cx="1608537" cy="406265"/>
          </a:xfrm>
          <a:prstGeom prst="rect">
            <a:avLst/>
          </a:prstGeom>
          <a:noFill/>
        </p:spPr>
        <p:txBody>
          <a:bodyPr wrap="square" rtlCol="0">
            <a:spAutoFit/>
          </a:bodyPr>
          <a:lstStyle/>
          <a:p>
            <a:pPr algn="ctr">
              <a:lnSpc>
                <a:spcPct val="85000"/>
              </a:lnSpc>
            </a:pPr>
            <a:r>
              <a:rPr lang="en-US" sz="1200" b="1" dirty="0">
                <a:latin typeface="Arial" panose="020B0604020202020204" pitchFamily="34" charset="0"/>
                <a:cs typeface="Arial" panose="020B0604020202020204" pitchFamily="34" charset="0"/>
              </a:rPr>
              <a:t>Adversarial Interaction</a:t>
            </a:r>
          </a:p>
        </p:txBody>
      </p:sp>
      <p:sp>
        <p:nvSpPr>
          <p:cNvPr id="49" name="TextBox 48">
            <a:extLst>
              <a:ext uri="{FF2B5EF4-FFF2-40B4-BE49-F238E27FC236}">
                <a16:creationId xmlns:a16="http://schemas.microsoft.com/office/drawing/2014/main" id="{C58BAD9C-AA28-9140-9FBB-DF6CB5866504}"/>
              </a:ext>
            </a:extLst>
          </p:cNvPr>
          <p:cNvSpPr txBox="1"/>
          <p:nvPr/>
        </p:nvSpPr>
        <p:spPr>
          <a:xfrm>
            <a:off x="743641" y="4268512"/>
            <a:ext cx="2646734" cy="738664"/>
          </a:xfrm>
          <a:prstGeom prst="rect">
            <a:avLst/>
          </a:prstGeom>
          <a:noFill/>
          <a:ln w="38100">
            <a:solidFill>
              <a:schemeClr val="bg1">
                <a:lumMod val="75000"/>
              </a:schemeClr>
            </a:solidFill>
            <a:prstDash val="dash"/>
          </a:ln>
        </p:spPr>
        <p:txBody>
          <a:bodyPr wrap="square" rtlCol="0">
            <a:spAutoFit/>
          </a:bodyPr>
          <a:lstStyle/>
          <a:p>
            <a:r>
              <a:rPr lang="en-US" sz="1400" dirty="0"/>
              <a:t>Known to the discriminator:</a:t>
            </a:r>
          </a:p>
          <a:p>
            <a:r>
              <a:rPr lang="en-US" sz="1400" dirty="0"/>
              <a:t>TP</a:t>
            </a:r>
            <a:r>
              <a:rPr lang="en-US" sz="1400" baseline="-25000" dirty="0"/>
              <a:t>1</a:t>
            </a:r>
            <a:r>
              <a:rPr lang="en-US" sz="1400" dirty="0"/>
              <a:t>([flux of water to subpolar Atlantic basin, &gt;, v</a:t>
            </a:r>
            <a:r>
              <a:rPr lang="en-US" sz="1400" baseline="-25000" dirty="0"/>
              <a:t>1</a:t>
            </a:r>
            <a:r>
              <a:rPr lang="en-US" sz="1400" dirty="0"/>
              <a:t>],…[</a:t>
            </a:r>
            <a:r>
              <a:rPr lang="en-US" sz="1400" dirty="0" err="1"/>
              <a:t>c</a:t>
            </a:r>
            <a:r>
              <a:rPr lang="en-US" sz="1400" baseline="-25000" dirty="0" err="1"/>
              <a:t>n</a:t>
            </a:r>
            <a:r>
              <a:rPr lang="en-US" sz="1400" dirty="0"/>
              <a:t>,..,v]) </a:t>
            </a:r>
          </a:p>
        </p:txBody>
      </p:sp>
      <p:sp>
        <p:nvSpPr>
          <p:cNvPr id="50" name="TextBox 49">
            <a:extLst>
              <a:ext uri="{FF2B5EF4-FFF2-40B4-BE49-F238E27FC236}">
                <a16:creationId xmlns:a16="http://schemas.microsoft.com/office/drawing/2014/main" id="{C2DFD306-0917-7C4B-92D2-E3A5E31011AA}"/>
              </a:ext>
            </a:extLst>
          </p:cNvPr>
          <p:cNvSpPr txBox="1"/>
          <p:nvPr/>
        </p:nvSpPr>
        <p:spPr>
          <a:xfrm>
            <a:off x="5728146" y="1311941"/>
            <a:ext cx="2945419" cy="954107"/>
          </a:xfrm>
          <a:prstGeom prst="rect">
            <a:avLst/>
          </a:prstGeom>
          <a:noFill/>
          <a:ln w="38100">
            <a:solidFill>
              <a:schemeClr val="bg1">
                <a:lumMod val="75000"/>
              </a:schemeClr>
            </a:solidFill>
            <a:prstDash val="dash"/>
          </a:ln>
        </p:spPr>
        <p:txBody>
          <a:bodyPr wrap="square" rtlCol="0">
            <a:spAutoFit/>
          </a:bodyPr>
          <a:lstStyle/>
          <a:p>
            <a:r>
              <a:rPr lang="en-US" sz="1400" dirty="0"/>
              <a:t>TP</a:t>
            </a:r>
            <a:r>
              <a:rPr lang="en-US" sz="1400" baseline="-25000" dirty="0"/>
              <a:t>1</a:t>
            </a:r>
            <a:r>
              <a:rPr lang="en-US" sz="1400" dirty="0"/>
              <a:t>(</a:t>
            </a:r>
            <a:r>
              <a:rPr lang="en-US" sz="1400" dirty="0" err="1"/>
              <a:t>surrogate_model</a:t>
            </a:r>
            <a:r>
              <a:rPr lang="en-US" sz="1400" dirty="0"/>
              <a:t>, </a:t>
            </a:r>
            <a:r>
              <a:rPr lang="en-US" sz="1400" dirty="0" err="1"/>
              <a:t>condition_set</a:t>
            </a:r>
            <a:r>
              <a:rPr lang="en-US" sz="1400" dirty="0"/>
              <a:t> C)</a:t>
            </a:r>
          </a:p>
          <a:p>
            <a:r>
              <a:rPr lang="en-US" sz="1400" dirty="0"/>
              <a:t>where c</a:t>
            </a:r>
            <a:r>
              <a:rPr lang="en-US" sz="1400" baseline="-25000" dirty="0"/>
              <a:t>1</a:t>
            </a:r>
            <a:r>
              <a:rPr lang="en-US" sz="1400" dirty="0"/>
              <a:t>∈ C and c</a:t>
            </a:r>
            <a:r>
              <a:rPr lang="en-US" sz="1400" baseline="-25000" dirty="0"/>
              <a:t>1 </a:t>
            </a:r>
            <a:r>
              <a:rPr lang="en-US" sz="1400" dirty="0"/>
              <a:t>= [flux of water to subpolar Atlantic basin, </a:t>
            </a:r>
            <a:r>
              <a:rPr lang="en-US" sz="1400" dirty="0" err="1"/>
              <a:t>v</a:t>
            </a:r>
            <a:r>
              <a:rPr lang="en-US" sz="1400" baseline="-25000" dirty="0" err="1"/>
              <a:t>m</a:t>
            </a:r>
            <a:r>
              <a:rPr lang="en-US" sz="1400" dirty="0"/>
              <a:t>]</a:t>
            </a:r>
          </a:p>
        </p:txBody>
      </p:sp>
      <p:sp>
        <p:nvSpPr>
          <p:cNvPr id="51" name="TextBox 50">
            <a:extLst>
              <a:ext uri="{FF2B5EF4-FFF2-40B4-BE49-F238E27FC236}">
                <a16:creationId xmlns:a16="http://schemas.microsoft.com/office/drawing/2014/main" id="{9CEB5545-E627-B542-B814-C7115FA43DD1}"/>
              </a:ext>
            </a:extLst>
          </p:cNvPr>
          <p:cNvSpPr txBox="1"/>
          <p:nvPr/>
        </p:nvSpPr>
        <p:spPr>
          <a:xfrm>
            <a:off x="833858" y="1377488"/>
            <a:ext cx="1525141" cy="523220"/>
          </a:xfrm>
          <a:prstGeom prst="rect">
            <a:avLst/>
          </a:prstGeom>
          <a:noFill/>
          <a:ln w="38100">
            <a:solidFill>
              <a:schemeClr val="bg1">
                <a:lumMod val="75000"/>
              </a:schemeClr>
            </a:solidFill>
            <a:prstDash val="dash"/>
          </a:ln>
        </p:spPr>
        <p:txBody>
          <a:bodyPr wrap="square" rtlCol="0">
            <a:spAutoFit/>
          </a:bodyPr>
          <a:lstStyle/>
          <a:p>
            <a:pPr algn="ctr"/>
            <a:r>
              <a:rPr lang="en-US" sz="1400" dirty="0" err="1"/>
              <a:t>surrogate_model</a:t>
            </a:r>
            <a:r>
              <a:rPr lang="en-US" sz="1400" dirty="0"/>
              <a:t> (</a:t>
            </a:r>
            <a:r>
              <a:rPr lang="en-US" sz="1400" dirty="0" err="1"/>
              <a:t>condition_set</a:t>
            </a:r>
            <a:r>
              <a:rPr lang="en-US" sz="1400" dirty="0"/>
              <a:t> C)</a:t>
            </a:r>
          </a:p>
        </p:txBody>
      </p:sp>
      <p:sp>
        <p:nvSpPr>
          <p:cNvPr id="52" name="TextBox 51">
            <a:extLst>
              <a:ext uri="{FF2B5EF4-FFF2-40B4-BE49-F238E27FC236}">
                <a16:creationId xmlns:a16="http://schemas.microsoft.com/office/drawing/2014/main" id="{E37BA7FB-BEA5-AF4A-AF4C-95E8ECBBC886}"/>
              </a:ext>
            </a:extLst>
          </p:cNvPr>
          <p:cNvSpPr txBox="1"/>
          <p:nvPr/>
        </p:nvSpPr>
        <p:spPr>
          <a:xfrm>
            <a:off x="7951471" y="5629208"/>
            <a:ext cx="3415893" cy="523220"/>
          </a:xfrm>
          <a:prstGeom prst="rect">
            <a:avLst/>
          </a:prstGeom>
          <a:noFill/>
          <a:ln w="38100">
            <a:solidFill>
              <a:schemeClr val="bg1">
                <a:lumMod val="75000"/>
              </a:schemeClr>
            </a:solidFill>
            <a:prstDash val="dash"/>
          </a:ln>
        </p:spPr>
        <p:txBody>
          <a:bodyPr wrap="square" rtlCol="0">
            <a:spAutoFit/>
          </a:bodyPr>
          <a:lstStyle/>
          <a:p>
            <a:r>
              <a:rPr lang="en-US" sz="1400" dirty="0"/>
              <a:t>TP</a:t>
            </a:r>
            <a:r>
              <a:rPr lang="en-US" sz="1400" baseline="-25000" dirty="0"/>
              <a:t>1</a:t>
            </a:r>
            <a:r>
              <a:rPr lang="en-US" sz="1400" dirty="0"/>
              <a:t>(</a:t>
            </a:r>
            <a:r>
              <a:rPr lang="en-US" sz="1400" dirty="0" err="1"/>
              <a:t>surrogate_model</a:t>
            </a:r>
            <a:r>
              <a:rPr lang="en-US" sz="1400" dirty="0"/>
              <a:t>, C) </a:t>
            </a:r>
          </a:p>
          <a:p>
            <a:r>
              <a:rPr lang="en-US" sz="1400" dirty="0"/>
              <a:t>TP</a:t>
            </a:r>
            <a:r>
              <a:rPr lang="en-US" sz="1400" baseline="-25000" dirty="0"/>
              <a:t>1</a:t>
            </a:r>
            <a:r>
              <a:rPr lang="en-US" sz="1400" dirty="0"/>
              <a:t>No, =&gt; try different condition nudges</a:t>
            </a:r>
          </a:p>
        </p:txBody>
      </p:sp>
      <p:sp>
        <p:nvSpPr>
          <p:cNvPr id="53" name="TextBox 52">
            <a:extLst>
              <a:ext uri="{FF2B5EF4-FFF2-40B4-BE49-F238E27FC236}">
                <a16:creationId xmlns:a16="http://schemas.microsoft.com/office/drawing/2014/main" id="{DF3C790A-A7ED-5A40-A17A-A237CB2CB95A}"/>
              </a:ext>
            </a:extLst>
          </p:cNvPr>
          <p:cNvSpPr txBox="1"/>
          <p:nvPr/>
        </p:nvSpPr>
        <p:spPr>
          <a:xfrm>
            <a:off x="5119309" y="4380185"/>
            <a:ext cx="1580984" cy="480131"/>
          </a:xfrm>
          <a:prstGeom prst="rect">
            <a:avLst/>
          </a:prstGeom>
          <a:noFill/>
          <a:ln>
            <a:noFill/>
          </a:ln>
        </p:spPr>
        <p:txBody>
          <a:bodyPr wrap="square" rtlCol="0">
            <a:spAutoFit/>
          </a:bodyPr>
          <a:lstStyle/>
          <a:p>
            <a:pPr algn="ctr">
              <a:lnSpc>
                <a:spcPct val="90000"/>
              </a:lnSpc>
            </a:pPr>
            <a:r>
              <a:rPr lang="en-US" sz="1400" b="1" dirty="0">
                <a:solidFill>
                  <a:schemeClr val="accent6"/>
                </a:solidFill>
              </a:rPr>
              <a:t>Tipping point </a:t>
            </a:r>
          </a:p>
          <a:p>
            <a:pPr algn="ctr">
              <a:lnSpc>
                <a:spcPct val="90000"/>
              </a:lnSpc>
            </a:pPr>
            <a:r>
              <a:rPr lang="en-US" sz="1400" b="1" dirty="0">
                <a:solidFill>
                  <a:schemeClr val="accent6"/>
                </a:solidFill>
              </a:rPr>
              <a:t>yes</a:t>
            </a:r>
          </a:p>
        </p:txBody>
      </p:sp>
      <p:cxnSp>
        <p:nvCxnSpPr>
          <p:cNvPr id="54" name="Straight Arrow Connector 53">
            <a:extLst>
              <a:ext uri="{FF2B5EF4-FFF2-40B4-BE49-F238E27FC236}">
                <a16:creationId xmlns:a16="http://schemas.microsoft.com/office/drawing/2014/main" id="{5FD85B7C-2426-8341-A10E-78A6807CB58D}"/>
              </a:ext>
            </a:extLst>
          </p:cNvPr>
          <p:cNvCxnSpPr>
            <a:cxnSpLocks/>
            <a:stCxn id="53" idx="2"/>
            <a:endCxn id="63" idx="3"/>
          </p:cNvCxnSpPr>
          <p:nvPr/>
        </p:nvCxnSpPr>
        <p:spPr>
          <a:xfrm flipH="1">
            <a:off x="4282554" y="4860316"/>
            <a:ext cx="1627247" cy="1037764"/>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4C8E5E-F29B-EA4A-AB67-54364451B5B6}"/>
              </a:ext>
            </a:extLst>
          </p:cNvPr>
          <p:cNvCxnSpPr/>
          <p:nvPr/>
        </p:nvCxnSpPr>
        <p:spPr>
          <a:xfrm>
            <a:off x="5370061" y="4416907"/>
            <a:ext cx="105805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B41650A-2637-DE48-9393-184E92E9C37D}"/>
              </a:ext>
            </a:extLst>
          </p:cNvPr>
          <p:cNvSpPr/>
          <p:nvPr/>
        </p:nvSpPr>
        <p:spPr>
          <a:xfrm>
            <a:off x="4888610" y="5214105"/>
            <a:ext cx="329782" cy="3349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cxnSp>
        <p:nvCxnSpPr>
          <p:cNvPr id="58" name="Straight Arrow Connector 57">
            <a:extLst>
              <a:ext uri="{FF2B5EF4-FFF2-40B4-BE49-F238E27FC236}">
                <a16:creationId xmlns:a16="http://schemas.microsoft.com/office/drawing/2014/main" id="{75E065A1-D711-1344-8ADE-1488B3F2DCAE}"/>
              </a:ext>
            </a:extLst>
          </p:cNvPr>
          <p:cNvCxnSpPr>
            <a:cxnSpLocks/>
            <a:stCxn id="19" idx="0"/>
            <a:endCxn id="50" idx="2"/>
          </p:cNvCxnSpPr>
          <p:nvPr/>
        </p:nvCxnSpPr>
        <p:spPr>
          <a:xfrm flipH="1" flipV="1">
            <a:off x="7200856" y="2266048"/>
            <a:ext cx="198711" cy="690957"/>
          </a:xfrm>
          <a:prstGeom prst="straightConnector1">
            <a:avLst/>
          </a:prstGeom>
          <a:ln w="38100">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2B9E365-8671-B645-8D90-C5FAC1843048}"/>
              </a:ext>
            </a:extLst>
          </p:cNvPr>
          <p:cNvCxnSpPr>
            <a:cxnSpLocks/>
            <a:stCxn id="17" idx="2"/>
            <a:endCxn id="49" idx="3"/>
          </p:cNvCxnSpPr>
          <p:nvPr/>
        </p:nvCxnSpPr>
        <p:spPr>
          <a:xfrm flipH="1">
            <a:off x="3390375" y="4062530"/>
            <a:ext cx="773319" cy="575314"/>
          </a:xfrm>
          <a:prstGeom prst="straightConnector1">
            <a:avLst/>
          </a:prstGeom>
          <a:ln w="38100">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B5E7225-DFA6-3F47-BEC4-06EB590DE7D1}"/>
              </a:ext>
            </a:extLst>
          </p:cNvPr>
          <p:cNvCxnSpPr>
            <a:cxnSpLocks/>
            <a:stCxn id="18" idx="1"/>
            <a:endCxn id="51" idx="3"/>
          </p:cNvCxnSpPr>
          <p:nvPr/>
        </p:nvCxnSpPr>
        <p:spPr>
          <a:xfrm flipH="1">
            <a:off x="2358999" y="1627892"/>
            <a:ext cx="1060341" cy="11206"/>
          </a:xfrm>
          <a:prstGeom prst="straightConnector1">
            <a:avLst/>
          </a:prstGeom>
          <a:ln w="38100">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80F24E-5E54-6141-9F19-DBD43D96A91B}"/>
              </a:ext>
            </a:extLst>
          </p:cNvPr>
          <p:cNvCxnSpPr>
            <a:cxnSpLocks/>
          </p:cNvCxnSpPr>
          <p:nvPr/>
        </p:nvCxnSpPr>
        <p:spPr>
          <a:xfrm>
            <a:off x="7510639" y="4081612"/>
            <a:ext cx="1534415" cy="1547596"/>
          </a:xfrm>
          <a:prstGeom prst="straightConnector1">
            <a:avLst/>
          </a:prstGeom>
          <a:ln w="38100">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EA77E08-715F-CB41-9A2B-BA8E4E30907C}"/>
              </a:ext>
            </a:extLst>
          </p:cNvPr>
          <p:cNvSpPr txBox="1"/>
          <p:nvPr/>
        </p:nvSpPr>
        <p:spPr>
          <a:xfrm>
            <a:off x="8514180" y="4361029"/>
            <a:ext cx="1002702" cy="674031"/>
          </a:xfrm>
          <a:prstGeom prst="rect">
            <a:avLst/>
          </a:prstGeom>
          <a:solidFill>
            <a:schemeClr val="bg1"/>
          </a:solidFill>
        </p:spPr>
        <p:txBody>
          <a:bodyPr wrap="square" rtlCol="0">
            <a:spAutoFit/>
          </a:bodyPr>
          <a:lstStyle/>
          <a:p>
            <a:pPr algn="ctr">
              <a:lnSpc>
                <a:spcPct val="90000"/>
              </a:lnSpc>
            </a:pPr>
            <a:r>
              <a:rPr lang="en-US" sz="1400" dirty="0"/>
              <a:t>Vary conditions and run</a:t>
            </a:r>
          </a:p>
        </p:txBody>
      </p:sp>
      <p:sp>
        <p:nvSpPr>
          <p:cNvPr id="63" name="TextBox 62">
            <a:extLst>
              <a:ext uri="{FF2B5EF4-FFF2-40B4-BE49-F238E27FC236}">
                <a16:creationId xmlns:a16="http://schemas.microsoft.com/office/drawing/2014/main" id="{450F181C-AD27-CB47-AED7-81F361413EA6}"/>
              </a:ext>
            </a:extLst>
          </p:cNvPr>
          <p:cNvSpPr txBox="1"/>
          <p:nvPr/>
        </p:nvSpPr>
        <p:spPr>
          <a:xfrm>
            <a:off x="1408645" y="5528748"/>
            <a:ext cx="2873909" cy="738664"/>
          </a:xfrm>
          <a:prstGeom prst="rect">
            <a:avLst/>
          </a:prstGeom>
          <a:noFill/>
          <a:ln w="38100">
            <a:solidFill>
              <a:schemeClr val="accent6"/>
            </a:solidFill>
            <a:prstDash val="dash"/>
          </a:ln>
        </p:spPr>
        <p:txBody>
          <a:bodyPr wrap="square" rtlCol="0">
            <a:spAutoFit/>
          </a:bodyPr>
          <a:lstStyle/>
          <a:p>
            <a:r>
              <a:rPr lang="en-US" sz="1400" b="1" dirty="0"/>
              <a:t>causal model cg</a:t>
            </a:r>
            <a:r>
              <a:rPr lang="en-US" sz="1400" b="1" baseline="-25000" dirty="0"/>
              <a:t>1 </a:t>
            </a:r>
            <a:r>
              <a:rPr lang="en-US" sz="1400" dirty="0"/>
              <a:t>representing the state of </a:t>
            </a:r>
            <a:r>
              <a:rPr lang="en-US" sz="1400" b="1" dirty="0"/>
              <a:t>TP1 with root node as the surrogate model</a:t>
            </a:r>
            <a:r>
              <a:rPr lang="en-US" sz="1400" b="1" baseline="-25000" dirty="0"/>
              <a:t> </a:t>
            </a:r>
            <a:endParaRPr lang="en-US" sz="1400" dirty="0">
              <a:solidFill>
                <a:schemeClr val="tx2">
                  <a:lumMod val="75000"/>
                </a:schemeClr>
              </a:solidFill>
            </a:endParaRPr>
          </a:p>
        </p:txBody>
      </p:sp>
      <p:sp>
        <p:nvSpPr>
          <p:cNvPr id="11" name="TextBox 10">
            <a:extLst>
              <a:ext uri="{FF2B5EF4-FFF2-40B4-BE49-F238E27FC236}">
                <a16:creationId xmlns:a16="http://schemas.microsoft.com/office/drawing/2014/main" id="{A44DCB84-C5E9-D549-A282-523A8459C03E}"/>
              </a:ext>
            </a:extLst>
          </p:cNvPr>
          <p:cNvSpPr txBox="1"/>
          <p:nvPr/>
        </p:nvSpPr>
        <p:spPr>
          <a:xfrm>
            <a:off x="2259822" y="942413"/>
            <a:ext cx="3756156" cy="307777"/>
          </a:xfrm>
          <a:prstGeom prst="rect">
            <a:avLst/>
          </a:prstGeom>
          <a:noFill/>
          <a:ln w="19050">
            <a:noFill/>
          </a:ln>
        </p:spPr>
        <p:txBody>
          <a:bodyPr wrap="none" rtlCol="0">
            <a:spAutoFit/>
          </a:bodyPr>
          <a:lstStyle/>
          <a:p>
            <a:r>
              <a:rPr lang="en-US" sz="1400" dirty="0">
                <a:solidFill>
                  <a:schemeClr val="tx2">
                    <a:lumMod val="75000"/>
                  </a:schemeClr>
                </a:solidFill>
              </a:rPr>
              <a:t>*Surrogate model need not be a specific type</a:t>
            </a:r>
          </a:p>
        </p:txBody>
      </p:sp>
      <p:sp>
        <p:nvSpPr>
          <p:cNvPr id="57"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221041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50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3" grpId="0" animBg="1"/>
      <p:bldP spid="25" grpId="0"/>
      <p:bldP spid="26" grpId="0"/>
      <p:bldP spid="27" grpId="0" animBg="1"/>
      <p:bldP spid="28" grpId="0" animBg="1"/>
      <p:bldP spid="29" grpId="0" animBg="1"/>
      <p:bldP spid="30" grpId="0" animBg="1"/>
      <p:bldP spid="36" grpId="0"/>
      <p:bldP spid="37" grpId="0" animBg="1"/>
      <p:bldP spid="38" grpId="0" animBg="1"/>
      <p:bldP spid="40" grpId="0" animBg="1"/>
      <p:bldP spid="41" grpId="0"/>
      <p:bldP spid="45" grpId="0" animBg="1"/>
      <p:bldP spid="46" grpId="0"/>
      <p:bldP spid="47" grpId="0" animBg="1"/>
      <p:bldP spid="49" grpId="0" animBg="1"/>
      <p:bldP spid="51" grpId="0" animBg="1"/>
      <p:bldP spid="52" grpId="0" animBg="1"/>
      <p:bldP spid="53" grpId="0"/>
      <p:bldP spid="56" grpId="0" animBg="1"/>
      <p:bldP spid="62" grpId="0" animBg="1"/>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6" name="Slide Number Placeholder 5"/>
          <p:cNvSpPr>
            <a:spLocks noGrp="1"/>
          </p:cNvSpPr>
          <p:nvPr>
            <p:ph type="sldNum" sz="quarter" idx="17"/>
          </p:nvPr>
        </p:nvSpPr>
        <p:spPr/>
        <p:txBody>
          <a:bodyPr/>
          <a:lstStyle/>
          <a:p>
            <a:fld id="{4EBCDCBD-78E1-0D41-A999-31B5EBF8E02C}" type="slidenum">
              <a:rPr lang="en-US" smtClean="0"/>
              <a:pPr/>
              <a:t>19</a:t>
            </a:fld>
            <a:endParaRPr lang="en-US" dirty="0"/>
          </a:p>
        </p:txBody>
      </p:sp>
      <p:sp>
        <p:nvSpPr>
          <p:cNvPr id="85" name="Content Placeholder 4">
            <a:extLst>
              <a:ext uri="{FF2B5EF4-FFF2-40B4-BE49-F238E27FC236}">
                <a16:creationId xmlns:a16="http://schemas.microsoft.com/office/drawing/2014/main" id="{762B89B2-DF34-F34C-B4F6-32D282FA7B42}"/>
              </a:ext>
            </a:extLst>
          </p:cNvPr>
          <p:cNvSpPr txBox="1">
            <a:spLocks/>
          </p:cNvSpPr>
          <p:nvPr/>
        </p:nvSpPr>
        <p:spPr>
          <a:xfrm>
            <a:off x="872112" y="1402363"/>
            <a:ext cx="8102081" cy="1808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lumMod val="75000"/>
                  </a:schemeClr>
                </a:solidFill>
              </a:rPr>
              <a:t>Adversarial game results in explored tipping points paths</a:t>
            </a:r>
          </a:p>
          <a:p>
            <a:r>
              <a:rPr lang="en-US" sz="2000" dirty="0">
                <a:solidFill>
                  <a:schemeClr val="accent1">
                    <a:lumMod val="75000"/>
                  </a:schemeClr>
                </a:solidFill>
              </a:rPr>
              <a:t>Represented symbolically for causal reasoning </a:t>
            </a:r>
            <a:r>
              <a:rPr lang="en-US" sz="1000" dirty="0">
                <a:solidFill>
                  <a:schemeClr val="accent1">
                    <a:lumMod val="75000"/>
                  </a:schemeClr>
                </a:solidFill>
              </a:rPr>
              <a:t>(Inspired by </a:t>
            </a:r>
            <a:r>
              <a:rPr lang="en-US" sz="1000" dirty="0" err="1">
                <a:solidFill>
                  <a:schemeClr val="accent1">
                    <a:lumMod val="75000"/>
                  </a:schemeClr>
                </a:solidFill>
              </a:rPr>
              <a:t>CausalGAN</a:t>
            </a:r>
            <a:r>
              <a:rPr lang="en-US" sz="1000" dirty="0">
                <a:solidFill>
                  <a:schemeClr val="accent1">
                    <a:lumMod val="75000"/>
                  </a:schemeClr>
                </a:solidFill>
              </a:rPr>
              <a:t> </a:t>
            </a:r>
            <a:r>
              <a:rPr lang="en-US" sz="1000" dirty="0" err="1">
                <a:solidFill>
                  <a:schemeClr val="accent1">
                    <a:lumMod val="75000"/>
                  </a:schemeClr>
                </a:solidFill>
              </a:rPr>
              <a:t>Kocaoglu</a:t>
            </a:r>
            <a:r>
              <a:rPr lang="en-US" sz="1000" dirty="0">
                <a:solidFill>
                  <a:schemeClr val="accent1">
                    <a:lumMod val="75000"/>
                  </a:schemeClr>
                </a:solidFill>
              </a:rPr>
              <a:t> et al. [18])</a:t>
            </a:r>
            <a:endParaRPr lang="en-US" sz="1800" dirty="0">
              <a:solidFill>
                <a:schemeClr val="accent1">
                  <a:lumMod val="75000"/>
                </a:schemeClr>
              </a:solidFill>
            </a:endParaRPr>
          </a:p>
          <a:p>
            <a:r>
              <a:rPr lang="en-US" sz="2000" dirty="0">
                <a:solidFill>
                  <a:schemeClr val="accent1">
                    <a:lumMod val="75000"/>
                  </a:schemeClr>
                </a:solidFill>
              </a:rPr>
              <a:t>Causal model will be used to reduce parameter space of large climate models and reasoned upon for discovery of new paths using methods developed by team member Brule [11]</a:t>
            </a:r>
          </a:p>
          <a:p>
            <a:r>
              <a:rPr lang="en-US" sz="2000" dirty="0">
                <a:solidFill>
                  <a:schemeClr val="accent1">
                    <a:lumMod val="75000"/>
                  </a:schemeClr>
                </a:solidFill>
              </a:rPr>
              <a:t>Translated back to modeler using the neuro-symbolic translation layer for explainability</a:t>
            </a:r>
          </a:p>
          <a:p>
            <a:pPr lvl="8"/>
            <a:endParaRPr lang="en-US" sz="1200" dirty="0">
              <a:solidFill>
                <a:schemeClr val="accent1">
                  <a:lumMod val="75000"/>
                </a:schemeClr>
              </a:solidFill>
            </a:endParaRPr>
          </a:p>
          <a:p>
            <a:pPr marL="0" indent="0">
              <a:buNone/>
            </a:pPr>
            <a:endParaRPr lang="en-US" sz="2000" dirty="0">
              <a:solidFill>
                <a:schemeClr val="accent1">
                  <a:lumMod val="75000"/>
                </a:schemeClr>
              </a:solidFill>
            </a:endParaRPr>
          </a:p>
          <a:p>
            <a:endParaRPr lang="en-US" sz="2000" dirty="0">
              <a:solidFill>
                <a:schemeClr val="accent1">
                  <a:lumMod val="75000"/>
                </a:schemeClr>
              </a:solidFill>
            </a:endParaRPr>
          </a:p>
          <a:p>
            <a:endParaRPr lang="en-US" sz="2000" dirty="0">
              <a:solidFill>
                <a:schemeClr val="accent1">
                  <a:lumMod val="75000"/>
                </a:schemeClr>
              </a:solidFill>
            </a:endParaRPr>
          </a:p>
          <a:p>
            <a:endParaRPr lang="en-US" sz="2000" dirty="0">
              <a:solidFill>
                <a:schemeClr val="accent1">
                  <a:lumMod val="75000"/>
                </a:schemeClr>
              </a:solidFill>
            </a:endParaRPr>
          </a:p>
        </p:txBody>
      </p:sp>
      <p:sp>
        <p:nvSpPr>
          <p:cNvPr id="86" name="Text Placeholder 10">
            <a:extLst>
              <a:ext uri="{FF2B5EF4-FFF2-40B4-BE49-F238E27FC236}">
                <a16:creationId xmlns:a16="http://schemas.microsoft.com/office/drawing/2014/main" id="{B6F55F13-2622-4A4F-BC8C-9B5C6A309937}"/>
              </a:ext>
            </a:extLst>
          </p:cNvPr>
          <p:cNvSpPr>
            <a:spLocks noGrp="1"/>
          </p:cNvSpPr>
          <p:nvPr>
            <p:ph type="body" sz="quarter" idx="14"/>
          </p:nvPr>
        </p:nvSpPr>
        <p:spPr>
          <a:xfrm>
            <a:off x="952500" y="5776912"/>
            <a:ext cx="10286999" cy="661988"/>
          </a:xfrm>
        </p:spPr>
        <p:txBody>
          <a:bodyPr/>
          <a:lstStyle/>
          <a:p>
            <a:r>
              <a:rPr lang="en-US" dirty="0"/>
              <a:t>Benefit for Climate Modeling: Reduces the parameter search space to sets that will have high probability of a tipping point</a:t>
            </a:r>
          </a:p>
        </p:txBody>
      </p:sp>
      <p:grpSp>
        <p:nvGrpSpPr>
          <p:cNvPr id="91" name="Group 90">
            <a:extLst>
              <a:ext uri="{FF2B5EF4-FFF2-40B4-BE49-F238E27FC236}">
                <a16:creationId xmlns:a16="http://schemas.microsoft.com/office/drawing/2014/main" id="{D564E698-8709-9742-BA1C-408A414EA524}"/>
              </a:ext>
            </a:extLst>
          </p:cNvPr>
          <p:cNvGrpSpPr/>
          <p:nvPr/>
        </p:nvGrpSpPr>
        <p:grpSpPr>
          <a:xfrm>
            <a:off x="1678074" y="3566525"/>
            <a:ext cx="10849996" cy="2231682"/>
            <a:chOff x="1067124" y="3328772"/>
            <a:chExt cx="12475830" cy="2577091"/>
          </a:xfrm>
        </p:grpSpPr>
        <p:pic>
          <p:nvPicPr>
            <p:cNvPr id="3" name="Picture 2">
              <a:extLst>
                <a:ext uri="{FF2B5EF4-FFF2-40B4-BE49-F238E27FC236}">
                  <a16:creationId xmlns:a16="http://schemas.microsoft.com/office/drawing/2014/main" id="{6E63B430-D9B5-A340-BCEC-734D59B8E1FA}"/>
                </a:ext>
              </a:extLst>
            </p:cNvPr>
            <p:cNvPicPr>
              <a:picLocks noChangeAspect="1"/>
            </p:cNvPicPr>
            <p:nvPr/>
          </p:nvPicPr>
          <p:blipFill rotWithShape="1">
            <a:blip r:embed="rId3"/>
            <a:srcRect l="20684"/>
            <a:stretch/>
          </p:blipFill>
          <p:spPr>
            <a:xfrm>
              <a:off x="7279268" y="3328772"/>
              <a:ext cx="6263686" cy="2577091"/>
            </a:xfrm>
            <a:prstGeom prst="rect">
              <a:avLst/>
            </a:prstGeom>
          </p:spPr>
        </p:pic>
        <p:pic>
          <p:nvPicPr>
            <p:cNvPr id="88" name="Picture 87">
              <a:extLst>
                <a:ext uri="{FF2B5EF4-FFF2-40B4-BE49-F238E27FC236}">
                  <a16:creationId xmlns:a16="http://schemas.microsoft.com/office/drawing/2014/main" id="{C51AA3DE-91E6-3441-9C35-0F70CB1BB6CF}"/>
                </a:ext>
              </a:extLst>
            </p:cNvPr>
            <p:cNvPicPr>
              <a:picLocks noChangeAspect="1"/>
            </p:cNvPicPr>
            <p:nvPr/>
          </p:nvPicPr>
          <p:blipFill>
            <a:blip r:embed="rId4"/>
            <a:stretch>
              <a:fillRect/>
            </a:stretch>
          </p:blipFill>
          <p:spPr>
            <a:xfrm>
              <a:off x="1067124" y="3738661"/>
              <a:ext cx="6298316" cy="1808187"/>
            </a:xfrm>
            <a:prstGeom prst="rect">
              <a:avLst/>
            </a:prstGeom>
          </p:spPr>
        </p:pic>
      </p:grpSp>
      <p:pic>
        <p:nvPicPr>
          <p:cNvPr id="89" name="Graphic 5">
            <a:extLst>
              <a:ext uri="{FF2B5EF4-FFF2-40B4-BE49-F238E27FC236}">
                <a16:creationId xmlns:a16="http://schemas.microsoft.com/office/drawing/2014/main" id="{86B8CD46-2A89-C241-93CC-6D37ACEC8F4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921387" y="272828"/>
            <a:ext cx="2813411" cy="1355006"/>
          </a:xfrm>
          <a:prstGeom prst="rect">
            <a:avLst/>
          </a:prstGeom>
        </p:spPr>
      </p:pic>
      <p:sp>
        <p:nvSpPr>
          <p:cNvPr id="90" name="Oval 89">
            <a:extLst>
              <a:ext uri="{FF2B5EF4-FFF2-40B4-BE49-F238E27FC236}">
                <a16:creationId xmlns:a16="http://schemas.microsoft.com/office/drawing/2014/main" id="{55F79F6F-2F20-F841-8974-E8C373C1177D}"/>
              </a:ext>
            </a:extLst>
          </p:cNvPr>
          <p:cNvSpPr/>
          <p:nvPr/>
        </p:nvSpPr>
        <p:spPr>
          <a:xfrm>
            <a:off x="8964146" y="90436"/>
            <a:ext cx="2666656" cy="760539"/>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12"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1964403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Motivation</a:t>
            </a:r>
          </a:p>
          <a:p>
            <a:r>
              <a:rPr lang="en-US" sz="2400" dirty="0">
                <a:solidFill>
                  <a:schemeClr val="accent1">
                    <a:lumMod val="75000"/>
                  </a:schemeClr>
                </a:solidFill>
              </a:rPr>
              <a:t>AMOC </a:t>
            </a:r>
          </a:p>
          <a:p>
            <a:r>
              <a:rPr lang="en-US" sz="2400" dirty="0">
                <a:solidFill>
                  <a:schemeClr val="accent1">
                    <a:lumMod val="75000"/>
                  </a:schemeClr>
                </a:solidFill>
              </a:rPr>
              <a:t>PACMANs Overview</a:t>
            </a:r>
          </a:p>
          <a:p>
            <a:r>
              <a:rPr lang="en-US" sz="2400" dirty="0">
                <a:solidFill>
                  <a:schemeClr val="accent1">
                    <a:lumMod val="75000"/>
                  </a:schemeClr>
                </a:solidFill>
              </a:rPr>
              <a:t>Team Introduction</a:t>
            </a:r>
          </a:p>
          <a:p>
            <a:r>
              <a:rPr lang="en-US" sz="2400" dirty="0">
                <a:solidFill>
                  <a:schemeClr val="accent1">
                    <a:lumMod val="75000"/>
                  </a:schemeClr>
                </a:solidFill>
              </a:rPr>
              <a:t>Approach</a:t>
            </a:r>
          </a:p>
          <a:p>
            <a:r>
              <a:rPr lang="en-US" sz="2400" dirty="0">
                <a:solidFill>
                  <a:schemeClr val="accent1">
                    <a:lumMod val="75000"/>
                  </a:schemeClr>
                </a:solidFill>
              </a:rPr>
              <a:t>Data/Evaluation</a:t>
            </a:r>
          </a:p>
          <a:p>
            <a:r>
              <a:rPr lang="en-US" sz="2400" dirty="0">
                <a:solidFill>
                  <a:schemeClr val="accent1">
                    <a:lumMod val="75000"/>
                  </a:schemeClr>
                </a:solidFill>
              </a:rPr>
              <a:t>Questions</a:t>
            </a:r>
            <a:endParaRPr lang="en-US" sz="20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Overview</a:t>
            </a:r>
          </a:p>
        </p:txBody>
      </p:sp>
      <p:sp>
        <p:nvSpPr>
          <p:cNvPr id="6" name="Slide Number Placeholder 5"/>
          <p:cNvSpPr>
            <a:spLocks noGrp="1"/>
          </p:cNvSpPr>
          <p:nvPr>
            <p:ph type="sldNum" sz="quarter" idx="17"/>
          </p:nvPr>
        </p:nvSpPr>
        <p:spPr/>
        <p:txBody>
          <a:bodyPr/>
          <a:lstStyle/>
          <a:p>
            <a:fld id="{4EBCDCBD-78E1-0D41-A999-31B5EBF8E02C}" type="slidenum">
              <a:rPr lang="en-US" smtClean="0"/>
              <a:pPr/>
              <a:t>2</a:t>
            </a:fld>
            <a:endParaRPr lang="en-US" dirty="0"/>
          </a:p>
        </p:txBody>
      </p:sp>
      <p:sp>
        <p:nvSpPr>
          <p:cNvPr id="7"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1415015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00"/>
            <a:ext cx="7079064" cy="762000"/>
          </a:xfrm>
        </p:spPr>
        <p:txBody>
          <a:bodyPr>
            <a:normAutofit fontScale="90000"/>
          </a:bodyPr>
          <a:lstStyle/>
          <a:p>
            <a:r>
              <a:rPr lang="en-US" dirty="0"/>
              <a:t>Surrogate Climate Models for Evaluation</a:t>
            </a:r>
          </a:p>
        </p:txBody>
      </p:sp>
      <p:sp>
        <p:nvSpPr>
          <p:cNvPr id="6" name="Slide Number Placeholder 5"/>
          <p:cNvSpPr>
            <a:spLocks noGrp="1"/>
          </p:cNvSpPr>
          <p:nvPr>
            <p:ph type="sldNum" sz="quarter" idx="17"/>
          </p:nvPr>
        </p:nvSpPr>
        <p:spPr/>
        <p:txBody>
          <a:bodyPr/>
          <a:lstStyle/>
          <a:p>
            <a:fld id="{4EBCDCBD-78E1-0D41-A999-31B5EBF8E02C}" type="slidenum">
              <a:rPr lang="en-US" smtClean="0"/>
              <a:pPr/>
              <a:t>20</a:t>
            </a:fld>
            <a:endParaRPr lang="en-US" dirty="0"/>
          </a:p>
        </p:txBody>
      </p:sp>
      <p:pic>
        <p:nvPicPr>
          <p:cNvPr id="39" name="Graphic 5">
            <a:extLst>
              <a:ext uri="{FF2B5EF4-FFF2-40B4-BE49-F238E27FC236}">
                <a16:creationId xmlns:a16="http://schemas.microsoft.com/office/drawing/2014/main" id="{26EA3DD5-9810-D845-B810-FF1A6DF3F54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921387" y="272828"/>
            <a:ext cx="2813411" cy="1355006"/>
          </a:xfrm>
          <a:prstGeom prst="rect">
            <a:avLst/>
          </a:prstGeom>
        </p:spPr>
      </p:pic>
      <p:sp>
        <p:nvSpPr>
          <p:cNvPr id="40" name="Oval 39">
            <a:extLst>
              <a:ext uri="{FF2B5EF4-FFF2-40B4-BE49-F238E27FC236}">
                <a16:creationId xmlns:a16="http://schemas.microsoft.com/office/drawing/2014/main" id="{9960D1A4-64B0-8A4A-8775-E5CDBFA025C9}"/>
              </a:ext>
            </a:extLst>
          </p:cNvPr>
          <p:cNvSpPr/>
          <p:nvPr/>
        </p:nvSpPr>
        <p:spPr>
          <a:xfrm>
            <a:off x="8964146" y="676113"/>
            <a:ext cx="1072664" cy="760539"/>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10" name="Content Placeholder 2">
            <a:extLst>
              <a:ext uri="{FF2B5EF4-FFF2-40B4-BE49-F238E27FC236}">
                <a16:creationId xmlns:a16="http://schemas.microsoft.com/office/drawing/2014/main" id="{559B5C41-1A56-7944-B558-28A38AC1A911}"/>
              </a:ext>
            </a:extLst>
          </p:cNvPr>
          <p:cNvSpPr>
            <a:spLocks noGrp="1"/>
          </p:cNvSpPr>
          <p:nvPr>
            <p:ph idx="1"/>
          </p:nvPr>
        </p:nvSpPr>
        <p:spPr>
          <a:xfrm>
            <a:off x="457200" y="1455484"/>
            <a:ext cx="4880675" cy="4894491"/>
          </a:xfrm>
        </p:spPr>
        <p:txBody>
          <a:bodyPr>
            <a:normAutofit/>
          </a:bodyPr>
          <a:lstStyle/>
          <a:p>
            <a:pPr marL="0" indent="0">
              <a:buNone/>
            </a:pPr>
            <a:r>
              <a:rPr lang="en-US" dirty="0">
                <a:solidFill>
                  <a:schemeClr val="accent1">
                    <a:lumMod val="75000"/>
                  </a:schemeClr>
                </a:solidFill>
              </a:rPr>
              <a:t>On long time scales, Atlantic overturning can often be described by simple box model…</a:t>
            </a:r>
          </a:p>
          <a:p>
            <a:pPr marL="0" indent="0">
              <a:buNone/>
            </a:pPr>
            <a:r>
              <a:rPr lang="en-US" dirty="0">
                <a:solidFill>
                  <a:schemeClr val="accent1">
                    <a:lumMod val="75000"/>
                  </a:schemeClr>
                </a:solidFill>
              </a:rPr>
              <a:t>… which exhibits tipping points.</a:t>
            </a:r>
          </a:p>
          <a:p>
            <a:pPr marL="0" indent="0">
              <a:buNone/>
            </a:pPr>
            <a:r>
              <a:rPr lang="en-US" dirty="0">
                <a:solidFill>
                  <a:schemeClr val="accent1">
                    <a:lumMod val="75000"/>
                  </a:schemeClr>
                </a:solidFill>
              </a:rPr>
              <a:t>But work needs to be done to </a:t>
            </a:r>
          </a:p>
          <a:p>
            <a:pPr marL="457200" lvl="1" indent="0">
              <a:buNone/>
            </a:pPr>
            <a:r>
              <a:rPr lang="en-US" dirty="0">
                <a:solidFill>
                  <a:schemeClr val="accent1">
                    <a:lumMod val="75000"/>
                  </a:schemeClr>
                </a:solidFill>
              </a:rPr>
              <a:t>Extend to include Pacific Basin</a:t>
            </a:r>
          </a:p>
          <a:p>
            <a:pPr marL="457200" lvl="1" indent="0">
              <a:buNone/>
            </a:pPr>
            <a:r>
              <a:rPr lang="en-US" dirty="0">
                <a:solidFill>
                  <a:schemeClr val="accent1">
                    <a:lumMod val="75000"/>
                  </a:schemeClr>
                </a:solidFill>
              </a:rPr>
              <a:t>Calibrate model against specific climate models (NCAR+CMIP6) using preindustrial and historical simulations.</a:t>
            </a:r>
          </a:p>
          <a:p>
            <a:pPr marL="457200" lvl="1" indent="0">
              <a:buNone/>
            </a:pPr>
            <a:r>
              <a:rPr lang="en-US" dirty="0">
                <a:solidFill>
                  <a:schemeClr val="accent1">
                    <a:lumMod val="75000"/>
                  </a:schemeClr>
                </a:solidFill>
              </a:rPr>
              <a:t>Show that model can capture both mean state and variability</a:t>
            </a:r>
          </a:p>
          <a:p>
            <a:pPr marL="457200" lvl="1" indent="0">
              <a:buNone/>
            </a:pPr>
            <a:r>
              <a:rPr lang="en-US" dirty="0">
                <a:solidFill>
                  <a:schemeClr val="accent1">
                    <a:lumMod val="75000"/>
                  </a:schemeClr>
                </a:solidFill>
              </a:rPr>
              <a:t>Use surrogate model to project tipping points, examine for accuracy of prediction.</a:t>
            </a:r>
          </a:p>
          <a:p>
            <a:pPr marL="0" indent="0">
              <a:buNone/>
            </a:pPr>
            <a:endParaRPr lang="en-US" dirty="0"/>
          </a:p>
        </p:txBody>
      </p:sp>
      <p:pic>
        <p:nvPicPr>
          <p:cNvPr id="11" name="Picture 10">
            <a:extLst>
              <a:ext uri="{FF2B5EF4-FFF2-40B4-BE49-F238E27FC236}">
                <a16:creationId xmlns:a16="http://schemas.microsoft.com/office/drawing/2014/main" id="{7CB1D318-CF73-FB4F-99C7-929D18E2B4E7}"/>
              </a:ext>
            </a:extLst>
          </p:cNvPr>
          <p:cNvPicPr>
            <a:picLocks noChangeAspect="1"/>
          </p:cNvPicPr>
          <p:nvPr/>
        </p:nvPicPr>
        <p:blipFill rotWithShape="1">
          <a:blip r:embed="rId5"/>
          <a:srcRect b="1371"/>
          <a:stretch/>
        </p:blipFill>
        <p:spPr>
          <a:xfrm>
            <a:off x="5337875" y="1349189"/>
            <a:ext cx="3495541" cy="2205018"/>
          </a:xfrm>
          <a:prstGeom prst="rect">
            <a:avLst/>
          </a:prstGeom>
        </p:spPr>
      </p:pic>
      <p:pic>
        <p:nvPicPr>
          <p:cNvPr id="12" name="Picture 11">
            <a:extLst>
              <a:ext uri="{FF2B5EF4-FFF2-40B4-BE49-F238E27FC236}">
                <a16:creationId xmlns:a16="http://schemas.microsoft.com/office/drawing/2014/main" id="{8031D351-27D5-F143-863D-1E16E567E9BF}"/>
              </a:ext>
            </a:extLst>
          </p:cNvPr>
          <p:cNvPicPr>
            <a:picLocks noChangeAspect="1"/>
          </p:cNvPicPr>
          <p:nvPr/>
        </p:nvPicPr>
        <p:blipFill>
          <a:blip r:embed="rId6"/>
          <a:stretch>
            <a:fillRect/>
          </a:stretch>
        </p:blipFill>
        <p:spPr>
          <a:xfrm>
            <a:off x="5496332" y="3429000"/>
            <a:ext cx="3118338" cy="2643398"/>
          </a:xfrm>
          <a:prstGeom prst="rect">
            <a:avLst/>
          </a:prstGeom>
        </p:spPr>
      </p:pic>
      <p:sp>
        <p:nvSpPr>
          <p:cNvPr id="13" name="TextBox 12">
            <a:extLst>
              <a:ext uri="{FF2B5EF4-FFF2-40B4-BE49-F238E27FC236}">
                <a16:creationId xmlns:a16="http://schemas.microsoft.com/office/drawing/2014/main" id="{5EF9B1D9-B1BA-7F40-9A83-8A145B11D3E6}"/>
              </a:ext>
            </a:extLst>
          </p:cNvPr>
          <p:cNvSpPr txBox="1"/>
          <p:nvPr/>
        </p:nvSpPr>
        <p:spPr>
          <a:xfrm>
            <a:off x="4339767" y="6094450"/>
            <a:ext cx="7481535" cy="369332"/>
          </a:xfrm>
          <a:prstGeom prst="rect">
            <a:avLst/>
          </a:prstGeom>
          <a:noFill/>
        </p:spPr>
        <p:txBody>
          <a:bodyPr wrap="none" rtlCol="0">
            <a:spAutoFit/>
          </a:bodyPr>
          <a:lstStyle/>
          <a:p>
            <a:r>
              <a:rPr lang="en-US" dirty="0">
                <a:solidFill>
                  <a:schemeClr val="accent1">
                    <a:lumMod val="75000"/>
                  </a:schemeClr>
                </a:solidFill>
              </a:rPr>
              <a:t>Gnanadesikan, 1999; Gnanadesikan, Kelson and </a:t>
            </a:r>
            <a:r>
              <a:rPr lang="en-US" dirty="0" err="1">
                <a:solidFill>
                  <a:schemeClr val="accent1">
                    <a:lumMod val="75000"/>
                  </a:schemeClr>
                </a:solidFill>
              </a:rPr>
              <a:t>Sten</a:t>
            </a:r>
            <a:r>
              <a:rPr lang="en-US" dirty="0">
                <a:solidFill>
                  <a:schemeClr val="accent1">
                    <a:lumMod val="75000"/>
                  </a:schemeClr>
                </a:solidFill>
              </a:rPr>
              <a:t>, J. Climate 2018</a:t>
            </a:r>
          </a:p>
        </p:txBody>
      </p:sp>
      <p:sp>
        <p:nvSpPr>
          <p:cNvPr id="14"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225085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00"/>
            <a:ext cx="7079064" cy="762000"/>
          </a:xfrm>
        </p:spPr>
        <p:txBody>
          <a:bodyPr>
            <a:normAutofit fontScale="90000"/>
          </a:bodyPr>
          <a:lstStyle/>
          <a:p>
            <a:r>
              <a:rPr lang="en-US" dirty="0"/>
              <a:t>Tipping Point Generation Strategy</a:t>
            </a:r>
          </a:p>
        </p:txBody>
      </p:sp>
      <p:sp>
        <p:nvSpPr>
          <p:cNvPr id="6" name="Slide Number Placeholder 5"/>
          <p:cNvSpPr>
            <a:spLocks noGrp="1"/>
          </p:cNvSpPr>
          <p:nvPr>
            <p:ph type="sldNum" sz="quarter" idx="17"/>
          </p:nvPr>
        </p:nvSpPr>
        <p:spPr/>
        <p:txBody>
          <a:bodyPr/>
          <a:lstStyle/>
          <a:p>
            <a:fld id="{4EBCDCBD-78E1-0D41-A999-31B5EBF8E02C}" type="slidenum">
              <a:rPr lang="en-US" smtClean="0"/>
              <a:pPr/>
              <a:t>21</a:t>
            </a:fld>
            <a:endParaRPr lang="en-US" dirty="0"/>
          </a:p>
        </p:txBody>
      </p:sp>
      <p:pic>
        <p:nvPicPr>
          <p:cNvPr id="39" name="Graphic 5">
            <a:extLst>
              <a:ext uri="{FF2B5EF4-FFF2-40B4-BE49-F238E27FC236}">
                <a16:creationId xmlns:a16="http://schemas.microsoft.com/office/drawing/2014/main" id="{26EA3DD5-9810-D845-B810-FF1A6DF3F54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921387" y="272828"/>
            <a:ext cx="2813411" cy="1355006"/>
          </a:xfrm>
          <a:prstGeom prst="rect">
            <a:avLst/>
          </a:prstGeom>
        </p:spPr>
      </p:pic>
      <p:sp>
        <p:nvSpPr>
          <p:cNvPr id="40" name="Oval 39">
            <a:extLst>
              <a:ext uri="{FF2B5EF4-FFF2-40B4-BE49-F238E27FC236}">
                <a16:creationId xmlns:a16="http://schemas.microsoft.com/office/drawing/2014/main" id="{9960D1A4-64B0-8A4A-8775-E5CDBFA025C9}"/>
              </a:ext>
            </a:extLst>
          </p:cNvPr>
          <p:cNvSpPr/>
          <p:nvPr/>
        </p:nvSpPr>
        <p:spPr>
          <a:xfrm>
            <a:off x="8964146" y="676113"/>
            <a:ext cx="1072664" cy="760539"/>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cxnSp>
        <p:nvCxnSpPr>
          <p:cNvPr id="10" name="Straight Arrow Connector 9">
            <a:extLst>
              <a:ext uri="{FF2B5EF4-FFF2-40B4-BE49-F238E27FC236}">
                <a16:creationId xmlns:a16="http://schemas.microsoft.com/office/drawing/2014/main" id="{2105D906-A7CF-AF43-8FFE-3E9F59237AA0}"/>
              </a:ext>
            </a:extLst>
          </p:cNvPr>
          <p:cNvCxnSpPr>
            <a:cxnSpLocks/>
          </p:cNvCxnSpPr>
          <p:nvPr/>
        </p:nvCxnSpPr>
        <p:spPr>
          <a:xfrm flipV="1">
            <a:off x="1782305" y="2479730"/>
            <a:ext cx="0" cy="3099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7AF438-E83A-344E-B159-25A901379FF4}"/>
              </a:ext>
            </a:extLst>
          </p:cNvPr>
          <p:cNvCxnSpPr>
            <a:cxnSpLocks/>
          </p:cNvCxnSpPr>
          <p:nvPr/>
        </p:nvCxnSpPr>
        <p:spPr>
          <a:xfrm>
            <a:off x="711383" y="5579388"/>
            <a:ext cx="523221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B99E19-1AF6-2345-9446-E3701D5498F0}"/>
              </a:ext>
            </a:extLst>
          </p:cNvPr>
          <p:cNvSpPr txBox="1"/>
          <p:nvPr/>
        </p:nvSpPr>
        <p:spPr>
          <a:xfrm>
            <a:off x="457200" y="2138765"/>
            <a:ext cx="1325103" cy="646331"/>
          </a:xfrm>
          <a:prstGeom prst="rect">
            <a:avLst/>
          </a:prstGeom>
          <a:noFill/>
        </p:spPr>
        <p:txBody>
          <a:bodyPr wrap="square" rtlCol="0">
            <a:spAutoFit/>
          </a:bodyPr>
          <a:lstStyle/>
          <a:p>
            <a:r>
              <a:rPr lang="en-US" dirty="0"/>
              <a:t>Radiative forcing</a:t>
            </a:r>
          </a:p>
        </p:txBody>
      </p:sp>
      <p:sp>
        <p:nvSpPr>
          <p:cNvPr id="13" name="TextBox 12">
            <a:extLst>
              <a:ext uri="{FF2B5EF4-FFF2-40B4-BE49-F238E27FC236}">
                <a16:creationId xmlns:a16="http://schemas.microsoft.com/office/drawing/2014/main" id="{28E36442-E1B0-9C43-A53D-C278AACFAC7E}"/>
              </a:ext>
            </a:extLst>
          </p:cNvPr>
          <p:cNvSpPr txBox="1"/>
          <p:nvPr/>
        </p:nvSpPr>
        <p:spPr>
          <a:xfrm>
            <a:off x="5352081" y="5638799"/>
            <a:ext cx="1325103" cy="369332"/>
          </a:xfrm>
          <a:prstGeom prst="rect">
            <a:avLst/>
          </a:prstGeom>
          <a:noFill/>
        </p:spPr>
        <p:txBody>
          <a:bodyPr wrap="square" rtlCol="0">
            <a:spAutoFit/>
          </a:bodyPr>
          <a:lstStyle/>
          <a:p>
            <a:r>
              <a:rPr lang="en-US" dirty="0"/>
              <a:t>Time</a:t>
            </a:r>
          </a:p>
        </p:txBody>
      </p:sp>
      <p:cxnSp>
        <p:nvCxnSpPr>
          <p:cNvPr id="14" name="Straight Connector 13">
            <a:extLst>
              <a:ext uri="{FF2B5EF4-FFF2-40B4-BE49-F238E27FC236}">
                <a16:creationId xmlns:a16="http://schemas.microsoft.com/office/drawing/2014/main" id="{079D0845-5F8D-1C40-950C-3CA1C58F806D}"/>
              </a:ext>
            </a:extLst>
          </p:cNvPr>
          <p:cNvCxnSpPr>
            <a:cxnSpLocks/>
          </p:cNvCxnSpPr>
          <p:nvPr/>
        </p:nvCxnSpPr>
        <p:spPr>
          <a:xfrm flipV="1">
            <a:off x="1782303" y="2479729"/>
            <a:ext cx="3719595" cy="30996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CD21FF-0874-9A4A-BAD6-DFB8C0460000}"/>
              </a:ext>
            </a:extLst>
          </p:cNvPr>
          <p:cNvCxnSpPr>
            <a:cxnSpLocks/>
          </p:cNvCxnSpPr>
          <p:nvPr/>
        </p:nvCxnSpPr>
        <p:spPr>
          <a:xfrm>
            <a:off x="4200041" y="3580108"/>
            <a:ext cx="1423260" cy="929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E1B859-5597-7846-A116-C1D4BA372A47}"/>
              </a:ext>
            </a:extLst>
          </p:cNvPr>
          <p:cNvCxnSpPr>
            <a:cxnSpLocks/>
          </p:cNvCxnSpPr>
          <p:nvPr/>
        </p:nvCxnSpPr>
        <p:spPr>
          <a:xfrm>
            <a:off x="5095068" y="2785096"/>
            <a:ext cx="1301857" cy="903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F739EB-113A-7E47-8083-4EE386143207}"/>
              </a:ext>
            </a:extLst>
          </p:cNvPr>
          <p:cNvCxnSpPr>
            <a:cxnSpLocks/>
          </p:cNvCxnSpPr>
          <p:nvPr/>
        </p:nvCxnSpPr>
        <p:spPr>
          <a:xfrm>
            <a:off x="3285641" y="4308529"/>
            <a:ext cx="1425844" cy="83690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AF36E56-923A-9E40-A34D-6699E3FF4D6D}"/>
              </a:ext>
            </a:extLst>
          </p:cNvPr>
          <p:cNvSpPr txBox="1"/>
          <p:nvPr/>
        </p:nvSpPr>
        <p:spPr>
          <a:xfrm>
            <a:off x="6787298" y="1628902"/>
            <a:ext cx="4913919" cy="4247317"/>
          </a:xfrm>
          <a:prstGeom prst="rect">
            <a:avLst/>
          </a:prstGeom>
          <a:noFill/>
        </p:spPr>
        <p:txBody>
          <a:bodyPr wrap="square" rtlCol="0">
            <a:spAutoFit/>
          </a:bodyPr>
          <a:lstStyle/>
          <a:p>
            <a:r>
              <a:rPr lang="en-US" dirty="0">
                <a:solidFill>
                  <a:schemeClr val="accent1">
                    <a:lumMod val="75000"/>
                  </a:schemeClr>
                </a:solidFill>
              </a:rPr>
              <a:t>Run ensemble where radiative forcing increases linearly over time. </a:t>
            </a:r>
          </a:p>
          <a:p>
            <a:endParaRPr lang="en-US" dirty="0">
              <a:solidFill>
                <a:schemeClr val="accent1">
                  <a:lumMod val="75000"/>
                </a:schemeClr>
              </a:solidFill>
            </a:endParaRPr>
          </a:p>
          <a:p>
            <a:r>
              <a:rPr lang="en-US" dirty="0">
                <a:solidFill>
                  <a:schemeClr val="accent1">
                    <a:lumMod val="75000"/>
                  </a:schemeClr>
                </a:solidFill>
              </a:rPr>
              <a:t>Branch off at various points and continuously decrease forcing.</a:t>
            </a:r>
          </a:p>
          <a:p>
            <a:endParaRPr lang="en-US" dirty="0">
              <a:solidFill>
                <a:schemeClr val="accent1">
                  <a:lumMod val="75000"/>
                </a:schemeClr>
              </a:solidFill>
            </a:endParaRPr>
          </a:p>
          <a:p>
            <a:r>
              <a:rPr lang="en-US" dirty="0">
                <a:solidFill>
                  <a:schemeClr val="accent1">
                    <a:lumMod val="75000"/>
                  </a:schemeClr>
                </a:solidFill>
              </a:rPr>
              <a:t>Tipping point detection: Look for  changes that are reversible up to some point, not reversible beyond that point</a:t>
            </a:r>
          </a:p>
          <a:p>
            <a:endParaRPr lang="en-US" dirty="0">
              <a:solidFill>
                <a:schemeClr val="accent1">
                  <a:lumMod val="75000"/>
                </a:schemeClr>
              </a:solidFill>
            </a:endParaRPr>
          </a:p>
          <a:p>
            <a:r>
              <a:rPr lang="en-US" dirty="0">
                <a:solidFill>
                  <a:schemeClr val="accent1">
                    <a:lumMod val="75000"/>
                  </a:schemeClr>
                </a:solidFill>
              </a:rPr>
              <a:t>Compare this behavior in surrogate/hybrid models and full GCMs (start with NCAR). </a:t>
            </a:r>
          </a:p>
          <a:p>
            <a:endParaRPr lang="en-US" dirty="0">
              <a:solidFill>
                <a:schemeClr val="accent1">
                  <a:lumMod val="75000"/>
                </a:schemeClr>
              </a:solidFill>
            </a:endParaRPr>
          </a:p>
          <a:p>
            <a:r>
              <a:rPr lang="en-US" dirty="0">
                <a:solidFill>
                  <a:schemeClr val="accent1">
                    <a:lumMod val="75000"/>
                  </a:schemeClr>
                </a:solidFill>
              </a:rPr>
              <a:t>If timing is different across ensembles, look for common precursors (fingerprint detection).  </a:t>
            </a:r>
          </a:p>
        </p:txBody>
      </p:sp>
      <p:sp>
        <p:nvSpPr>
          <p:cNvPr id="19"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2409925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835015" y="1485900"/>
            <a:ext cx="5758308" cy="1808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AI models will be trained using Sixth Coupled Model Intercomparison Project (CMIP6) [25] based datasets (custom built)</a:t>
            </a:r>
          </a:p>
          <a:p>
            <a:r>
              <a:rPr lang="en-US" sz="2400" dirty="0">
                <a:solidFill>
                  <a:schemeClr val="accent1">
                    <a:lumMod val="75000"/>
                  </a:schemeClr>
                </a:solidFill>
              </a:rPr>
              <a:t>Targeted general circulation models (GCMs) developed by JHU related to ocean currents</a:t>
            </a:r>
          </a:p>
          <a:p>
            <a:r>
              <a:rPr lang="en-US" sz="2400" dirty="0">
                <a:solidFill>
                  <a:schemeClr val="accent1">
                    <a:lumMod val="75000"/>
                  </a:schemeClr>
                </a:solidFill>
              </a:rPr>
              <a:t>Specific logic used in the JHU box models for identifying tipping points will be used to train AI models (see later discussion on evaluation)</a:t>
            </a:r>
          </a:p>
          <a:p>
            <a:pPr marL="0" indent="0">
              <a:buNone/>
            </a:pPr>
            <a:endParaRPr lang="en-US" sz="2400" dirty="0"/>
          </a:p>
        </p:txBody>
      </p:sp>
      <p:sp>
        <p:nvSpPr>
          <p:cNvPr id="2" name="Title 1"/>
          <p:cNvSpPr>
            <a:spLocks noGrp="1"/>
          </p:cNvSpPr>
          <p:nvPr>
            <p:ph type="title"/>
          </p:nvPr>
        </p:nvSpPr>
        <p:spPr>
          <a:xfrm>
            <a:off x="457200" y="419100"/>
            <a:ext cx="7079064" cy="762000"/>
          </a:xfrm>
        </p:spPr>
        <p:txBody>
          <a:bodyPr>
            <a:normAutofit/>
          </a:bodyPr>
          <a:lstStyle/>
          <a:p>
            <a:r>
              <a:rPr lang="en-US" dirty="0"/>
              <a:t>The Data</a:t>
            </a:r>
          </a:p>
        </p:txBody>
      </p:sp>
      <p:sp>
        <p:nvSpPr>
          <p:cNvPr id="6" name="Slide Number Placeholder 5"/>
          <p:cNvSpPr>
            <a:spLocks noGrp="1"/>
          </p:cNvSpPr>
          <p:nvPr>
            <p:ph type="sldNum" sz="quarter" idx="17"/>
          </p:nvPr>
        </p:nvSpPr>
        <p:spPr/>
        <p:txBody>
          <a:bodyPr/>
          <a:lstStyle/>
          <a:p>
            <a:fld id="{4EBCDCBD-78E1-0D41-A999-31B5EBF8E02C}" type="slidenum">
              <a:rPr lang="en-US" smtClean="0"/>
              <a:pPr/>
              <a:t>22</a:t>
            </a:fld>
            <a:endParaRPr lang="en-US" dirty="0"/>
          </a:p>
        </p:txBody>
      </p:sp>
      <p:pic>
        <p:nvPicPr>
          <p:cNvPr id="5" name="Picture 4">
            <a:extLst>
              <a:ext uri="{FF2B5EF4-FFF2-40B4-BE49-F238E27FC236}">
                <a16:creationId xmlns:a16="http://schemas.microsoft.com/office/drawing/2014/main" id="{DA48A50F-0017-884F-8093-5046CD38AC45}"/>
              </a:ext>
            </a:extLst>
          </p:cNvPr>
          <p:cNvPicPr>
            <a:picLocks noChangeAspect="1"/>
          </p:cNvPicPr>
          <p:nvPr/>
        </p:nvPicPr>
        <p:blipFill>
          <a:blip r:embed="rId3"/>
          <a:stretch>
            <a:fillRect/>
          </a:stretch>
        </p:blipFill>
        <p:spPr>
          <a:xfrm>
            <a:off x="6710206" y="1904681"/>
            <a:ext cx="4264956" cy="1867061"/>
          </a:xfrm>
          <a:prstGeom prst="rect">
            <a:avLst/>
          </a:prstGeom>
        </p:spPr>
      </p:pic>
      <p:pic>
        <p:nvPicPr>
          <p:cNvPr id="39" name="Graphic 5">
            <a:extLst>
              <a:ext uri="{FF2B5EF4-FFF2-40B4-BE49-F238E27FC236}">
                <a16:creationId xmlns:a16="http://schemas.microsoft.com/office/drawing/2014/main" id="{26EA3DD5-9810-D845-B810-FF1A6DF3F54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21387" y="272828"/>
            <a:ext cx="2813411" cy="1355006"/>
          </a:xfrm>
          <a:prstGeom prst="rect">
            <a:avLst/>
          </a:prstGeom>
        </p:spPr>
      </p:pic>
      <p:sp>
        <p:nvSpPr>
          <p:cNvPr id="40" name="Oval 39">
            <a:extLst>
              <a:ext uri="{FF2B5EF4-FFF2-40B4-BE49-F238E27FC236}">
                <a16:creationId xmlns:a16="http://schemas.microsoft.com/office/drawing/2014/main" id="{9960D1A4-64B0-8A4A-8775-E5CDBFA025C9}"/>
              </a:ext>
            </a:extLst>
          </p:cNvPr>
          <p:cNvSpPr/>
          <p:nvPr/>
        </p:nvSpPr>
        <p:spPr>
          <a:xfrm>
            <a:off x="8964146" y="676113"/>
            <a:ext cx="1072664" cy="760539"/>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pic>
        <p:nvPicPr>
          <p:cNvPr id="13314" name="Picture 2" descr="CMIP6: The Coupled Model Intercomparison Project">
            <a:extLst>
              <a:ext uri="{FF2B5EF4-FFF2-40B4-BE49-F238E27FC236}">
                <a16:creationId xmlns:a16="http://schemas.microsoft.com/office/drawing/2014/main" id="{F4ED601B-7A75-F142-8FFA-D16099BF6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2357" y="4147248"/>
            <a:ext cx="1978060" cy="1978060"/>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1812112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00"/>
            <a:ext cx="7079064" cy="762000"/>
          </a:xfrm>
        </p:spPr>
        <p:txBody>
          <a:bodyPr>
            <a:normAutofit fontScale="90000"/>
          </a:bodyPr>
          <a:lstStyle/>
          <a:p>
            <a:r>
              <a:rPr lang="en-US" dirty="0"/>
              <a:t>Data Specifics for Experimental Setup</a:t>
            </a:r>
          </a:p>
        </p:txBody>
      </p:sp>
      <p:sp>
        <p:nvSpPr>
          <p:cNvPr id="6" name="Slide Number Placeholder 5"/>
          <p:cNvSpPr>
            <a:spLocks noGrp="1"/>
          </p:cNvSpPr>
          <p:nvPr>
            <p:ph type="sldNum" sz="quarter" idx="17"/>
          </p:nvPr>
        </p:nvSpPr>
        <p:spPr/>
        <p:txBody>
          <a:bodyPr/>
          <a:lstStyle/>
          <a:p>
            <a:fld id="{4EBCDCBD-78E1-0D41-A999-31B5EBF8E02C}" type="slidenum">
              <a:rPr lang="en-US" smtClean="0"/>
              <a:pPr/>
              <a:t>23</a:t>
            </a:fld>
            <a:endParaRPr lang="en-US" dirty="0"/>
          </a:p>
        </p:txBody>
      </p:sp>
      <p:pic>
        <p:nvPicPr>
          <p:cNvPr id="5" name="Picture 4">
            <a:extLst>
              <a:ext uri="{FF2B5EF4-FFF2-40B4-BE49-F238E27FC236}">
                <a16:creationId xmlns:a16="http://schemas.microsoft.com/office/drawing/2014/main" id="{DA48A50F-0017-884F-8093-5046CD38AC45}"/>
              </a:ext>
            </a:extLst>
          </p:cNvPr>
          <p:cNvPicPr>
            <a:picLocks noChangeAspect="1"/>
          </p:cNvPicPr>
          <p:nvPr/>
        </p:nvPicPr>
        <p:blipFill>
          <a:blip r:embed="rId3"/>
          <a:stretch>
            <a:fillRect/>
          </a:stretch>
        </p:blipFill>
        <p:spPr>
          <a:xfrm>
            <a:off x="3806232" y="1561939"/>
            <a:ext cx="4264956" cy="1867061"/>
          </a:xfrm>
          <a:prstGeom prst="rect">
            <a:avLst/>
          </a:prstGeom>
        </p:spPr>
      </p:pic>
      <p:sp>
        <p:nvSpPr>
          <p:cNvPr id="38" name="Rectangle 37">
            <a:extLst>
              <a:ext uri="{FF2B5EF4-FFF2-40B4-BE49-F238E27FC236}">
                <a16:creationId xmlns:a16="http://schemas.microsoft.com/office/drawing/2014/main" id="{D4EDD595-A3A6-2547-A5F6-B2F2CF5712FE}"/>
              </a:ext>
            </a:extLst>
          </p:cNvPr>
          <p:cNvSpPr/>
          <p:nvPr/>
        </p:nvSpPr>
        <p:spPr>
          <a:xfrm>
            <a:off x="952500" y="3761428"/>
            <a:ext cx="10487802" cy="2308324"/>
          </a:xfrm>
          <a:prstGeom prst="rect">
            <a:avLst/>
          </a:prstGeom>
        </p:spPr>
        <p:txBody>
          <a:bodyPr wrap="square">
            <a:spAutoFit/>
          </a:bodyPr>
          <a:lstStyle/>
          <a:p>
            <a:r>
              <a:rPr lang="en-US" sz="2400" dirty="0">
                <a:solidFill>
                  <a:srgbClr val="1F497D"/>
                </a:solidFill>
                <a:latin typeface="Calibri" panose="020F0502020204030204" pitchFamily="34" charset="0"/>
              </a:rPr>
              <a:t>Specific datasets from large global coupled models to explore AMOC drivers and possible tipping points:</a:t>
            </a:r>
          </a:p>
          <a:p>
            <a:r>
              <a:rPr lang="en-US" sz="2400" dirty="0">
                <a:solidFill>
                  <a:srgbClr val="1F497D"/>
                </a:solidFill>
                <a:latin typeface="Calibri" panose="020F0502020204030204" pitchFamily="34" charset="0"/>
              </a:rPr>
              <a:t>1)      Abrupt 4xCO_2 experiments, which show a wide range of AMOC declines and associated climate outcomes [29]</a:t>
            </a:r>
          </a:p>
          <a:p>
            <a:r>
              <a:rPr lang="en-US" sz="2400" dirty="0">
                <a:solidFill>
                  <a:srgbClr val="1F497D"/>
                </a:solidFill>
                <a:latin typeface="Calibri" panose="020F0502020204030204" pitchFamily="34" charset="0"/>
              </a:rPr>
              <a:t>2)      Models (4 in CMIP6, 9 in CMIP5) with abrupt cooling in the North Atlantic in forward scenarios, to examine realistic time-dependence and feedbacks [30-31]</a:t>
            </a:r>
            <a:endParaRPr lang="en-US" sz="2400" dirty="0">
              <a:solidFill>
                <a:srgbClr val="000000"/>
              </a:solidFill>
              <a:latin typeface="Calibri" panose="020F0502020204030204" pitchFamily="34" charset="0"/>
            </a:endParaRPr>
          </a:p>
        </p:txBody>
      </p:sp>
      <p:pic>
        <p:nvPicPr>
          <p:cNvPr id="39" name="Graphic 5">
            <a:extLst>
              <a:ext uri="{FF2B5EF4-FFF2-40B4-BE49-F238E27FC236}">
                <a16:creationId xmlns:a16="http://schemas.microsoft.com/office/drawing/2014/main" id="{26EA3DD5-9810-D845-B810-FF1A6DF3F54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21387" y="272828"/>
            <a:ext cx="2813411" cy="1355006"/>
          </a:xfrm>
          <a:prstGeom prst="rect">
            <a:avLst/>
          </a:prstGeom>
        </p:spPr>
      </p:pic>
      <p:sp>
        <p:nvSpPr>
          <p:cNvPr id="40" name="Oval 39">
            <a:extLst>
              <a:ext uri="{FF2B5EF4-FFF2-40B4-BE49-F238E27FC236}">
                <a16:creationId xmlns:a16="http://schemas.microsoft.com/office/drawing/2014/main" id="{9960D1A4-64B0-8A4A-8775-E5CDBFA025C9}"/>
              </a:ext>
            </a:extLst>
          </p:cNvPr>
          <p:cNvSpPr/>
          <p:nvPr/>
        </p:nvSpPr>
        <p:spPr>
          <a:xfrm>
            <a:off x="8964146" y="676113"/>
            <a:ext cx="1072664" cy="760539"/>
          </a:xfrm>
          <a:prstGeom prst="ellipse">
            <a:avLst/>
          </a:prstGeom>
          <a:solidFill>
            <a:srgbClr val="FFFF00">
              <a:alpha val="33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9"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58492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00"/>
            <a:ext cx="7079064" cy="762000"/>
          </a:xfrm>
        </p:spPr>
        <p:txBody>
          <a:bodyPr>
            <a:normAutofit/>
          </a:bodyPr>
          <a:lstStyle/>
          <a:p>
            <a:r>
              <a:rPr lang="en-US" dirty="0"/>
              <a:t>Thank you and Questions</a:t>
            </a:r>
          </a:p>
        </p:txBody>
      </p:sp>
      <p:sp>
        <p:nvSpPr>
          <p:cNvPr id="6" name="Slide Number Placeholder 5"/>
          <p:cNvSpPr>
            <a:spLocks noGrp="1"/>
          </p:cNvSpPr>
          <p:nvPr>
            <p:ph type="sldNum" sz="quarter" idx="17"/>
          </p:nvPr>
        </p:nvSpPr>
        <p:spPr/>
        <p:txBody>
          <a:bodyPr/>
          <a:lstStyle/>
          <a:p>
            <a:fld id="{4EBCDCBD-78E1-0D41-A999-31B5EBF8E02C}" type="slidenum">
              <a:rPr lang="en-US" smtClean="0"/>
              <a:pPr/>
              <a:t>24</a:t>
            </a:fld>
            <a:endParaRPr lang="en-US" dirty="0"/>
          </a:p>
        </p:txBody>
      </p:sp>
      <p:sp>
        <p:nvSpPr>
          <p:cNvPr id="38" name="Rectangle 37">
            <a:extLst>
              <a:ext uri="{FF2B5EF4-FFF2-40B4-BE49-F238E27FC236}">
                <a16:creationId xmlns:a16="http://schemas.microsoft.com/office/drawing/2014/main" id="{D4EDD595-A3A6-2547-A5F6-B2F2CF5712FE}"/>
              </a:ext>
            </a:extLst>
          </p:cNvPr>
          <p:cNvSpPr/>
          <p:nvPr/>
        </p:nvSpPr>
        <p:spPr>
          <a:xfrm>
            <a:off x="852099" y="1485900"/>
            <a:ext cx="10487802" cy="2308324"/>
          </a:xfrm>
          <a:prstGeom prst="rect">
            <a:avLst/>
          </a:prstGeom>
        </p:spPr>
        <p:txBody>
          <a:bodyPr wrap="square">
            <a:spAutoFit/>
          </a:bodyPr>
          <a:lstStyle/>
          <a:p>
            <a:r>
              <a:rPr lang="en-US" sz="2400" dirty="0">
                <a:solidFill>
                  <a:srgbClr val="1F497D"/>
                </a:solidFill>
                <a:latin typeface="Calibri" panose="020F0502020204030204" pitchFamily="34" charset="0"/>
              </a:rPr>
              <a:t>We are excited about the prospect of this study</a:t>
            </a:r>
          </a:p>
          <a:p>
            <a:r>
              <a:rPr lang="en-US" sz="2400" dirty="0">
                <a:solidFill>
                  <a:srgbClr val="1F497D"/>
                </a:solidFill>
                <a:latin typeface="Calibri" panose="020F0502020204030204" pitchFamily="34" charset="0"/>
              </a:rPr>
              <a:t>We look forward to collaborating with the group</a:t>
            </a:r>
          </a:p>
          <a:p>
            <a:endParaRPr lang="en-US" sz="2400" dirty="0">
              <a:solidFill>
                <a:srgbClr val="1F497D"/>
              </a:solidFill>
              <a:latin typeface="Calibri" panose="020F0502020204030204" pitchFamily="34" charset="0"/>
            </a:endParaRPr>
          </a:p>
          <a:p>
            <a:endParaRPr lang="en-US" sz="2400" dirty="0">
              <a:solidFill>
                <a:srgbClr val="1F497D"/>
              </a:solidFill>
              <a:latin typeface="Calibri" panose="020F0502020204030204" pitchFamily="34" charset="0"/>
            </a:endParaRPr>
          </a:p>
          <a:p>
            <a:r>
              <a:rPr lang="en-US" sz="2400" dirty="0">
                <a:solidFill>
                  <a:srgbClr val="1F497D"/>
                </a:solidFill>
                <a:latin typeface="Calibri" panose="020F0502020204030204" pitchFamily="34" charset="0"/>
              </a:rPr>
              <a:t>Thank you and we will take questions at this point.</a:t>
            </a:r>
          </a:p>
          <a:p>
            <a:endParaRPr lang="en-US" sz="2400" dirty="0">
              <a:solidFill>
                <a:srgbClr val="000000"/>
              </a:solidFill>
              <a:latin typeface="Calibri" panose="020F0502020204030204" pitchFamily="34" charset="0"/>
            </a:endParaRPr>
          </a:p>
        </p:txBody>
      </p:sp>
      <p:sp>
        <p:nvSpPr>
          <p:cNvPr id="7"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2811531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EC7F-81E3-7846-8BD1-227B13ABB4E4}"/>
              </a:ext>
            </a:extLst>
          </p:cNvPr>
          <p:cNvSpPr>
            <a:spLocks noGrp="1"/>
          </p:cNvSpPr>
          <p:nvPr>
            <p:ph type="title"/>
          </p:nvPr>
        </p:nvSpPr>
        <p:spPr/>
        <p:txBody>
          <a:bodyPr>
            <a:normAutofit/>
          </a:bodyPr>
          <a:lstStyle/>
          <a:p>
            <a:r>
              <a:rPr lang="en-US" dirty="0"/>
              <a:t>Citations</a:t>
            </a:r>
          </a:p>
        </p:txBody>
      </p:sp>
      <p:sp>
        <p:nvSpPr>
          <p:cNvPr id="8" name="Slide Number Placeholder 7">
            <a:extLst>
              <a:ext uri="{FF2B5EF4-FFF2-40B4-BE49-F238E27FC236}">
                <a16:creationId xmlns:a16="http://schemas.microsoft.com/office/drawing/2014/main" id="{0FB24A1B-2C63-DE4C-A4D5-12CDADB24833}"/>
              </a:ext>
            </a:extLst>
          </p:cNvPr>
          <p:cNvSpPr>
            <a:spLocks noGrp="1"/>
          </p:cNvSpPr>
          <p:nvPr>
            <p:ph type="sldNum" sz="quarter" idx="17"/>
          </p:nvPr>
        </p:nvSpPr>
        <p:spPr/>
        <p:txBody>
          <a:bodyPr/>
          <a:lstStyle/>
          <a:p>
            <a:fld id="{4EBCDCBD-78E1-0D41-A999-31B5EBF8E02C}" type="slidenum">
              <a:rPr lang="en-US" smtClean="0"/>
              <a:pPr/>
              <a:t>25</a:t>
            </a:fld>
            <a:endParaRPr lang="en-US" dirty="0"/>
          </a:p>
        </p:txBody>
      </p:sp>
      <p:sp>
        <p:nvSpPr>
          <p:cNvPr id="5" name="TextBox 4">
            <a:extLst>
              <a:ext uri="{FF2B5EF4-FFF2-40B4-BE49-F238E27FC236}">
                <a16:creationId xmlns:a16="http://schemas.microsoft.com/office/drawing/2014/main" id="{4674F39E-A139-5F46-8DCE-9416DC6978BD}"/>
              </a:ext>
            </a:extLst>
          </p:cNvPr>
          <p:cNvSpPr txBox="1"/>
          <p:nvPr/>
        </p:nvSpPr>
        <p:spPr>
          <a:xfrm>
            <a:off x="457200" y="1181100"/>
            <a:ext cx="11210925" cy="6601807"/>
          </a:xfrm>
          <a:prstGeom prst="rect">
            <a:avLst/>
          </a:prstGeom>
          <a:noFill/>
          <a:ln w="19050">
            <a:noFill/>
          </a:ln>
        </p:spPr>
        <p:txBody>
          <a:bodyPr wrap="square" rtlCol="0">
            <a:spAutoFit/>
          </a:bodyPr>
          <a:lstStyle/>
          <a:p>
            <a:r>
              <a:rPr lang="en-US" sz="1300" dirty="0"/>
              <a:t>1. Boers, </a:t>
            </a:r>
            <a:r>
              <a:rPr lang="en-US" sz="1300" dirty="0" err="1"/>
              <a:t>Niklas</a:t>
            </a:r>
            <a:r>
              <a:rPr lang="en-US" sz="1300" dirty="0"/>
              <a:t>. "Observation-based early-warning signals for a collapse of the Atlantic Meridional Overturning Circulation." Nature Climate Change 11, no. 8 (2021): 680-688.</a:t>
            </a:r>
          </a:p>
          <a:p>
            <a:r>
              <a:rPr lang="en-US" sz="1300" dirty="0"/>
              <a:t>2. </a:t>
            </a:r>
            <a:r>
              <a:rPr lang="en-US" sz="1300" dirty="0" err="1"/>
              <a:t>Gnanadesikan</a:t>
            </a:r>
            <a:r>
              <a:rPr lang="en-US" sz="1300" dirty="0"/>
              <a:t>, A., A simple model for the structure of the oceanic pycnocline, Science., 283:2077-2079, (1999).</a:t>
            </a:r>
          </a:p>
          <a:p>
            <a:r>
              <a:rPr lang="en-US" sz="1300" dirty="0"/>
              <a:t>3. Forget, G., J.-M. </a:t>
            </a:r>
            <a:r>
              <a:rPr lang="en-US" sz="1300" dirty="0" err="1"/>
              <a:t>Campin</a:t>
            </a:r>
            <a:r>
              <a:rPr lang="en-US" sz="1300" dirty="0"/>
              <a:t>, P. </a:t>
            </a:r>
            <a:r>
              <a:rPr lang="en-US" sz="1300" dirty="0" err="1"/>
              <a:t>Heimbach</a:t>
            </a:r>
            <a:r>
              <a:rPr lang="en-US" sz="1300" dirty="0"/>
              <a:t>, C. N. Hill, R. M. Ponte, C. Wunsch, ECCO version 4: An integrated framework for non-linear inverse modeling and global ocean state estimation. </a:t>
            </a:r>
            <a:r>
              <a:rPr lang="en-US" sz="1300" dirty="0" err="1"/>
              <a:t>Geosci</a:t>
            </a:r>
            <a:r>
              <a:rPr lang="en-US" sz="1300" dirty="0"/>
              <a:t>. Model Dev. 8, 3071–3104 (2015)</a:t>
            </a:r>
          </a:p>
          <a:p>
            <a:r>
              <a:rPr lang="en-US" sz="1300" dirty="0"/>
              <a:t>4. </a:t>
            </a:r>
            <a:r>
              <a:rPr lang="en-US" sz="1300" dirty="0" err="1"/>
              <a:t>Gnanadesikan</a:t>
            </a:r>
            <a:r>
              <a:rPr lang="en-US" sz="1300" dirty="0"/>
              <a:t>, A., R. Kelson and M. </a:t>
            </a:r>
            <a:r>
              <a:rPr lang="en-US" sz="1300" dirty="0" err="1"/>
              <a:t>Sten</a:t>
            </a:r>
            <a:r>
              <a:rPr lang="en-US" sz="1300" dirty="0"/>
              <a:t>, Flux correction and overturning stability: Insights from a dynamical box model, J. Climate, 31, 9335-9350, https://</a:t>
            </a:r>
            <a:r>
              <a:rPr lang="en-US" sz="1300" dirty="0" err="1"/>
              <a:t>doi.org</a:t>
            </a:r>
            <a:r>
              <a:rPr lang="en-US" sz="1300" dirty="0"/>
              <a:t>/10.1175/JCLI-D-18-0388.1, (2018).</a:t>
            </a:r>
          </a:p>
          <a:p>
            <a:r>
              <a:rPr lang="en-US" sz="1300" dirty="0"/>
              <a:t>5. </a:t>
            </a:r>
            <a:r>
              <a:rPr lang="en-US" sz="1300" dirty="0" err="1"/>
              <a:t>Kaufhold</a:t>
            </a:r>
            <a:r>
              <a:rPr lang="en-US" sz="1300" dirty="0"/>
              <a:t>, John Patrick, and Jennifer Alexander </a:t>
            </a:r>
            <a:r>
              <a:rPr lang="en-US" sz="1300" dirty="0" err="1"/>
              <a:t>Sleeman</a:t>
            </a:r>
            <a:r>
              <a:rPr lang="en-US" sz="1300" dirty="0"/>
              <a:t>. "Systems and methods for deep model translation generation." U.S. Patent No. 10,504,004. 10 Dec. 2019.</a:t>
            </a:r>
          </a:p>
          <a:p>
            <a:r>
              <a:rPr lang="en-US" sz="1300" dirty="0"/>
              <a:t>6. </a:t>
            </a:r>
            <a:r>
              <a:rPr lang="en-US" sz="1300" dirty="0" err="1"/>
              <a:t>Garcez</a:t>
            </a:r>
            <a:r>
              <a:rPr lang="en-US" sz="1300" dirty="0"/>
              <a:t>, Artur </a:t>
            </a:r>
            <a:r>
              <a:rPr lang="en-US" sz="1300" dirty="0" err="1"/>
              <a:t>d'Avila</a:t>
            </a:r>
            <a:r>
              <a:rPr lang="en-US" sz="1300" dirty="0"/>
              <a:t>, and Luis C. Lamb. "</a:t>
            </a:r>
            <a:r>
              <a:rPr lang="en-US" sz="1300" dirty="0" err="1"/>
              <a:t>Neurosymbolic</a:t>
            </a:r>
            <a:r>
              <a:rPr lang="en-US" sz="1300" dirty="0"/>
              <a:t> AI: the 3rd Wave." </a:t>
            </a:r>
            <a:r>
              <a:rPr lang="en-US" sz="1300" dirty="0" err="1"/>
              <a:t>arXiv</a:t>
            </a:r>
            <a:r>
              <a:rPr lang="en-US" sz="1300" dirty="0"/>
              <a:t> preprint arXiv:2012.05876 (2020).</a:t>
            </a:r>
          </a:p>
          <a:p>
            <a:r>
              <a:rPr lang="en-US" sz="1300" dirty="0"/>
              <a:t>7. </a:t>
            </a:r>
            <a:r>
              <a:rPr lang="en-US" sz="1300" dirty="0" err="1"/>
              <a:t>Stommel</a:t>
            </a:r>
            <a:r>
              <a:rPr lang="en-US" sz="1300" dirty="0"/>
              <a:t>, H. Thermohaline convection with two stable regimes of flow. Tellus 13, 224–230 (1961).</a:t>
            </a:r>
          </a:p>
          <a:p>
            <a:r>
              <a:rPr lang="en-US" sz="1300" dirty="0"/>
              <a:t>8. </a:t>
            </a:r>
            <a:r>
              <a:rPr lang="en-US" sz="1300" dirty="0" err="1"/>
              <a:t>Karniadakis</a:t>
            </a:r>
            <a:r>
              <a:rPr lang="en-US" sz="1300" dirty="0"/>
              <a:t>, George </a:t>
            </a:r>
            <a:r>
              <a:rPr lang="en-US" sz="1300" dirty="0" err="1"/>
              <a:t>Em</a:t>
            </a:r>
            <a:r>
              <a:rPr lang="en-US" sz="1300" dirty="0"/>
              <a:t>, </a:t>
            </a:r>
            <a:r>
              <a:rPr lang="en-US" sz="1300" dirty="0" err="1"/>
              <a:t>Ioannis</a:t>
            </a:r>
            <a:r>
              <a:rPr lang="en-US" sz="1300" dirty="0"/>
              <a:t> G. </a:t>
            </a:r>
            <a:r>
              <a:rPr lang="en-US" sz="1300" dirty="0" err="1"/>
              <a:t>Kevrekidis</a:t>
            </a:r>
            <a:r>
              <a:rPr lang="en-US" sz="1300" dirty="0"/>
              <a:t>, Lu Lu, Paris </a:t>
            </a:r>
            <a:r>
              <a:rPr lang="en-US" sz="1300" dirty="0" err="1"/>
              <a:t>Perdikaris</a:t>
            </a:r>
            <a:r>
              <a:rPr lang="en-US" sz="1300" dirty="0"/>
              <a:t>, </a:t>
            </a:r>
            <a:r>
              <a:rPr lang="en-US" sz="1300" dirty="0" err="1"/>
              <a:t>Sifan</a:t>
            </a:r>
            <a:r>
              <a:rPr lang="en-US" sz="1300" dirty="0"/>
              <a:t> Wang, and Liu Yang. "Physics-informed machine learning." Nature Reviews Physics 3, no. 6 (2021): 422-440.</a:t>
            </a:r>
          </a:p>
          <a:p>
            <a:r>
              <a:rPr lang="en-US" sz="1300" dirty="0"/>
              <a:t>9. </a:t>
            </a:r>
            <a:r>
              <a:rPr lang="en-US" sz="1300" dirty="0" err="1"/>
              <a:t>Sleeman</a:t>
            </a:r>
            <a:r>
              <a:rPr lang="en-US" sz="1300" dirty="0"/>
              <a:t>, Jennifer, Milton </a:t>
            </a:r>
            <a:r>
              <a:rPr lang="en-US" sz="1300" dirty="0" err="1"/>
              <a:t>Halem</a:t>
            </a:r>
            <a:r>
              <a:rPr lang="en-US" sz="1300" dirty="0"/>
              <a:t>, </a:t>
            </a:r>
            <a:r>
              <a:rPr lang="en-US" sz="1300" dirty="0" err="1"/>
              <a:t>Zhifeng</a:t>
            </a:r>
            <a:r>
              <a:rPr lang="en-US" sz="1300" dirty="0"/>
              <a:t> Yang, Vanessa </a:t>
            </a:r>
            <a:r>
              <a:rPr lang="en-US" sz="1300" dirty="0" err="1"/>
              <a:t>Caicedo</a:t>
            </a:r>
            <a:r>
              <a:rPr lang="en-US" sz="1300" dirty="0"/>
              <a:t>, Belay </a:t>
            </a:r>
            <a:r>
              <a:rPr lang="en-US" sz="1300" dirty="0" err="1"/>
              <a:t>Demoz</a:t>
            </a:r>
            <a:r>
              <a:rPr lang="en-US" sz="1300" dirty="0"/>
              <a:t>, and Ruben Delgado. "A Deep Machine Learning Approach for LIDAR Based Boundary Layer Height Detection." In IGARSS 2020-2020 IEEE International Geoscience and Remote Sensing Symposium, pp. 3676-3679. IEEE, 2020.</a:t>
            </a:r>
          </a:p>
          <a:p>
            <a:r>
              <a:rPr lang="en-US" sz="1300" dirty="0"/>
              <a:t>10. Patel, Kinjal, Jennifer </a:t>
            </a:r>
            <a:r>
              <a:rPr lang="en-US" sz="1300" dirty="0" err="1"/>
              <a:t>Sleeman</a:t>
            </a:r>
            <a:r>
              <a:rPr lang="en-US" sz="1300" dirty="0"/>
              <a:t>, and Milton </a:t>
            </a:r>
            <a:r>
              <a:rPr lang="en-US" sz="1300" dirty="0" err="1"/>
              <a:t>Halem</a:t>
            </a:r>
            <a:r>
              <a:rPr lang="en-US" sz="1300" dirty="0"/>
              <a:t>. "Physics-aware deep edge detection network." In Remote Sensing of Clouds and the Atmosphere XXVI, vol. 11859, pp. 32-38. SPIE, 2021.</a:t>
            </a:r>
          </a:p>
          <a:p>
            <a:r>
              <a:rPr lang="en-US" sz="1300" dirty="0"/>
              <a:t>11.Brulé, Joshua. "A causation coefficient and taxonomy of correlation/causation relationships." </a:t>
            </a:r>
            <a:r>
              <a:rPr lang="en-US" sz="1300" dirty="0" err="1"/>
              <a:t>arXiv</a:t>
            </a:r>
            <a:r>
              <a:rPr lang="en-US" sz="1300" dirty="0"/>
              <a:t> preprint arXiv:1708.05069 (2017).</a:t>
            </a:r>
          </a:p>
          <a:p>
            <a:r>
              <a:rPr lang="en-US" sz="1300" dirty="0"/>
              <a:t>12. Rasp, Stephan, Michael S. Pritchard, and Pierre </a:t>
            </a:r>
            <a:r>
              <a:rPr lang="en-US" sz="1300" dirty="0" err="1"/>
              <a:t>Gentine</a:t>
            </a:r>
            <a:r>
              <a:rPr lang="en-US" sz="1300" dirty="0"/>
              <a:t>. "Deep learning to represent </a:t>
            </a:r>
            <a:r>
              <a:rPr lang="en-US" sz="1300" dirty="0" err="1"/>
              <a:t>subgrid</a:t>
            </a:r>
            <a:r>
              <a:rPr lang="en-US" sz="1300" dirty="0"/>
              <a:t> processes in climate models." Proceedings of the National Academy of Sciences 115, no. 39 (2018): 9684-9689.</a:t>
            </a:r>
          </a:p>
          <a:p>
            <a:r>
              <a:rPr lang="en-US" sz="1300" dirty="0"/>
              <a:t>13. Bolton, Thomas, and Laure Zanna. "Applications of deep learning to ocean data inference and </a:t>
            </a:r>
            <a:r>
              <a:rPr lang="en-US" sz="1300" dirty="0" err="1"/>
              <a:t>subgrid</a:t>
            </a:r>
            <a:r>
              <a:rPr lang="en-US" sz="1300" dirty="0"/>
              <a:t> parameterization." Journal of Advances in Modeling Earth Systems 11, no. 1 (2019): 376-399.</a:t>
            </a:r>
          </a:p>
          <a:p>
            <a:r>
              <a:rPr lang="en-US" sz="1300" dirty="0"/>
              <a:t>14. </a:t>
            </a:r>
            <a:r>
              <a:rPr lang="en-US" sz="1300" dirty="0" err="1"/>
              <a:t>Kurth</a:t>
            </a:r>
            <a:r>
              <a:rPr lang="en-US" sz="1300" dirty="0"/>
              <a:t>, Thorsten, Sean </a:t>
            </a:r>
            <a:r>
              <a:rPr lang="en-US" sz="1300" dirty="0" err="1"/>
              <a:t>Treichler</a:t>
            </a:r>
            <a:r>
              <a:rPr lang="en-US" sz="1300" dirty="0"/>
              <a:t>, Joshua Romero, Mayur </a:t>
            </a:r>
            <a:r>
              <a:rPr lang="en-US" sz="1300" dirty="0" err="1"/>
              <a:t>Mudigonda</a:t>
            </a:r>
            <a:r>
              <a:rPr lang="en-US" sz="1300" dirty="0"/>
              <a:t>, Nathan </a:t>
            </a:r>
            <a:r>
              <a:rPr lang="en-US" sz="1300" dirty="0" err="1"/>
              <a:t>Luehr</a:t>
            </a:r>
            <a:r>
              <a:rPr lang="en-US" sz="1300" dirty="0"/>
              <a:t>, Everett Phillips, Ankur Mahesh et al. "</a:t>
            </a:r>
            <a:r>
              <a:rPr lang="en-US" sz="1300" dirty="0" err="1"/>
              <a:t>Exascale</a:t>
            </a:r>
            <a:r>
              <a:rPr lang="en-US" sz="1300" dirty="0"/>
              <a:t> deep learning for climate analytics." In SC18: International Conference for High Performance Computing, Networking, Storage and Analysis, pp. 649-660. IEEE, 2018.</a:t>
            </a:r>
          </a:p>
          <a:p>
            <a:endParaRPr lang="en-US" sz="1300" dirty="0"/>
          </a:p>
          <a:p>
            <a:endParaRPr lang="en-US" sz="1300" dirty="0"/>
          </a:p>
          <a:p>
            <a:endParaRPr lang="en-US" sz="1300" dirty="0"/>
          </a:p>
          <a:p>
            <a:endParaRPr lang="en-US" sz="1300" dirty="0"/>
          </a:p>
          <a:p>
            <a:endParaRPr lang="en-US" sz="2000" dirty="0">
              <a:solidFill>
                <a:schemeClr val="tx2">
                  <a:lumMod val="75000"/>
                </a:schemeClr>
              </a:solidFill>
            </a:endParaRPr>
          </a:p>
        </p:txBody>
      </p:sp>
      <p:sp>
        <p:nvSpPr>
          <p:cNvPr id="7"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14087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EC7F-81E3-7846-8BD1-227B13ABB4E4}"/>
              </a:ext>
            </a:extLst>
          </p:cNvPr>
          <p:cNvSpPr>
            <a:spLocks noGrp="1"/>
          </p:cNvSpPr>
          <p:nvPr>
            <p:ph type="title"/>
          </p:nvPr>
        </p:nvSpPr>
        <p:spPr/>
        <p:txBody>
          <a:bodyPr>
            <a:normAutofit/>
          </a:bodyPr>
          <a:lstStyle/>
          <a:p>
            <a:r>
              <a:rPr lang="en-US" dirty="0"/>
              <a:t>Citations cont.</a:t>
            </a:r>
          </a:p>
        </p:txBody>
      </p:sp>
      <p:sp>
        <p:nvSpPr>
          <p:cNvPr id="8" name="Slide Number Placeholder 7">
            <a:extLst>
              <a:ext uri="{FF2B5EF4-FFF2-40B4-BE49-F238E27FC236}">
                <a16:creationId xmlns:a16="http://schemas.microsoft.com/office/drawing/2014/main" id="{0FB24A1B-2C63-DE4C-A4D5-12CDADB24833}"/>
              </a:ext>
            </a:extLst>
          </p:cNvPr>
          <p:cNvSpPr>
            <a:spLocks noGrp="1"/>
          </p:cNvSpPr>
          <p:nvPr>
            <p:ph type="sldNum" sz="quarter" idx="17"/>
          </p:nvPr>
        </p:nvSpPr>
        <p:spPr/>
        <p:txBody>
          <a:bodyPr/>
          <a:lstStyle/>
          <a:p>
            <a:fld id="{4EBCDCBD-78E1-0D41-A999-31B5EBF8E02C}" type="slidenum">
              <a:rPr lang="en-US" smtClean="0"/>
              <a:pPr/>
              <a:t>26</a:t>
            </a:fld>
            <a:endParaRPr lang="en-US" dirty="0"/>
          </a:p>
        </p:txBody>
      </p:sp>
      <p:sp>
        <p:nvSpPr>
          <p:cNvPr id="5" name="TextBox 4">
            <a:extLst>
              <a:ext uri="{FF2B5EF4-FFF2-40B4-BE49-F238E27FC236}">
                <a16:creationId xmlns:a16="http://schemas.microsoft.com/office/drawing/2014/main" id="{4674F39E-A139-5F46-8DCE-9416DC6978BD}"/>
              </a:ext>
            </a:extLst>
          </p:cNvPr>
          <p:cNvSpPr txBox="1"/>
          <p:nvPr/>
        </p:nvSpPr>
        <p:spPr>
          <a:xfrm>
            <a:off x="457200" y="1181100"/>
            <a:ext cx="11277600" cy="6401753"/>
          </a:xfrm>
          <a:prstGeom prst="rect">
            <a:avLst/>
          </a:prstGeom>
          <a:noFill/>
          <a:ln w="19050">
            <a:noFill/>
          </a:ln>
        </p:spPr>
        <p:txBody>
          <a:bodyPr wrap="square" rtlCol="0">
            <a:spAutoFit/>
          </a:bodyPr>
          <a:lstStyle/>
          <a:p>
            <a:r>
              <a:rPr lang="en-US" sz="1300" dirty="0"/>
              <a:t>15. Weber, Theodore, Austin </a:t>
            </a:r>
            <a:r>
              <a:rPr lang="en-US" sz="1300" dirty="0" err="1"/>
              <a:t>Corotan</a:t>
            </a:r>
            <a:r>
              <a:rPr lang="en-US" sz="1300" dirty="0"/>
              <a:t>, Brian Hutchinson, Ben Kravitz, and Robert Link. "Deep learning for creating surrogate models of precipitation in Earth system models." Atmospheric Chemistry and Physics 20, no. 4 (2020): 2303-2317.</a:t>
            </a:r>
          </a:p>
          <a:p>
            <a:r>
              <a:rPr lang="en-US" sz="1300" dirty="0"/>
              <a:t>16. Matsubara, Takashi, Ai Ishikawa, and </a:t>
            </a:r>
            <a:r>
              <a:rPr lang="en-US" sz="1300" dirty="0" err="1"/>
              <a:t>Takaharu</a:t>
            </a:r>
            <a:r>
              <a:rPr lang="en-US" sz="1300" dirty="0"/>
              <a:t> </a:t>
            </a:r>
            <a:r>
              <a:rPr lang="en-US" sz="1300" dirty="0" err="1"/>
              <a:t>Yaguchi</a:t>
            </a:r>
            <a:r>
              <a:rPr lang="en-US" sz="1300" dirty="0"/>
              <a:t>. "Deep energy-based modeling of discrete-time physics." </a:t>
            </a:r>
            <a:r>
              <a:rPr lang="en-US" sz="1300" dirty="0" err="1"/>
              <a:t>arXiv</a:t>
            </a:r>
            <a:r>
              <a:rPr lang="en-US" sz="1300" dirty="0"/>
              <a:t> preprint arXiv:1905.08604 (2019). </a:t>
            </a:r>
          </a:p>
          <a:p>
            <a:r>
              <a:rPr lang="en-US" sz="1300" dirty="0"/>
              <a:t>17. </a:t>
            </a:r>
            <a:r>
              <a:rPr lang="en-US" sz="1300" dirty="0" err="1"/>
              <a:t>Kleinen</a:t>
            </a:r>
            <a:r>
              <a:rPr lang="en-US" sz="1300" dirty="0"/>
              <a:t>, T., Held, H. &amp; </a:t>
            </a:r>
            <a:r>
              <a:rPr lang="en-US" sz="1300" dirty="0" err="1"/>
              <a:t>Petschel</a:t>
            </a:r>
            <a:r>
              <a:rPr lang="en-US" sz="1300" dirty="0"/>
              <a:t>-Held, G. The potential role of spectral properties in detecting thresholds in the Earth system: application to the thermohaline circulation. Ocean </a:t>
            </a:r>
            <a:r>
              <a:rPr lang="en-US" sz="1300" dirty="0" err="1"/>
              <a:t>Dyn</a:t>
            </a:r>
            <a:r>
              <a:rPr lang="en-US" sz="1300" dirty="0"/>
              <a:t>. 53, 53–63 (2003). </a:t>
            </a:r>
          </a:p>
          <a:p>
            <a:r>
              <a:rPr lang="en-US" sz="1300" dirty="0"/>
              <a:t>18. </a:t>
            </a:r>
            <a:r>
              <a:rPr lang="en-US" sz="1300" dirty="0" err="1"/>
              <a:t>Kocaoglu</a:t>
            </a:r>
            <a:r>
              <a:rPr lang="en-US" sz="1300" dirty="0"/>
              <a:t>, Murat, Christopher Snyder, Alexandros G. </a:t>
            </a:r>
            <a:r>
              <a:rPr lang="en-US" sz="1300" dirty="0" err="1"/>
              <a:t>Dimakis</a:t>
            </a:r>
            <a:r>
              <a:rPr lang="en-US" sz="1300" dirty="0"/>
              <a:t>, and Sriram Vishwanath. "</a:t>
            </a:r>
            <a:r>
              <a:rPr lang="en-US" sz="1300" dirty="0" err="1"/>
              <a:t>Causalgan</a:t>
            </a:r>
            <a:r>
              <a:rPr lang="en-US" sz="1300" dirty="0"/>
              <a:t>: Learning causal implicit generative models with adversarial training." </a:t>
            </a:r>
            <a:r>
              <a:rPr lang="en-US" sz="1300" dirty="0" err="1"/>
              <a:t>arXiv</a:t>
            </a:r>
            <a:r>
              <a:rPr lang="en-US" sz="1300" dirty="0"/>
              <a:t> preprint arXiv:1709.02023 (2017).</a:t>
            </a:r>
          </a:p>
          <a:p>
            <a:r>
              <a:rPr lang="en-US" sz="1300" dirty="0"/>
              <a:t>19. </a:t>
            </a:r>
            <a:r>
              <a:rPr lang="en-US" sz="1300" dirty="0" err="1"/>
              <a:t>Feinman</a:t>
            </a:r>
            <a:r>
              <a:rPr lang="en-US" sz="1300" dirty="0"/>
              <a:t>, Reuben, and Brenden M. Lake. "Learning Task-General Representations with Generative Neuro-Symbolic Modeling." </a:t>
            </a:r>
            <a:r>
              <a:rPr lang="en-US" sz="1300" dirty="0" err="1"/>
              <a:t>arXiv</a:t>
            </a:r>
            <a:r>
              <a:rPr lang="en-US" sz="1300" dirty="0"/>
              <a:t> preprint arXiv:2006.14448 (2020).  </a:t>
            </a:r>
          </a:p>
          <a:p>
            <a:r>
              <a:rPr lang="en-US" sz="1300" dirty="0"/>
              <a:t>20. Yi, </a:t>
            </a:r>
            <a:r>
              <a:rPr lang="en-US" sz="1300" dirty="0" err="1"/>
              <a:t>Kexin</a:t>
            </a:r>
            <a:r>
              <a:rPr lang="en-US" sz="1300" dirty="0"/>
              <a:t>, Chuang Gan, </a:t>
            </a:r>
            <a:r>
              <a:rPr lang="en-US" sz="1300" dirty="0" err="1"/>
              <a:t>Yunzhu</a:t>
            </a:r>
            <a:r>
              <a:rPr lang="en-US" sz="1300" dirty="0"/>
              <a:t> Li, </a:t>
            </a:r>
            <a:r>
              <a:rPr lang="en-US" sz="1300" dirty="0" err="1"/>
              <a:t>Pushmeet</a:t>
            </a:r>
            <a:r>
              <a:rPr lang="en-US" sz="1300" dirty="0"/>
              <a:t> Kohli, </a:t>
            </a:r>
            <a:r>
              <a:rPr lang="en-US" sz="1300" dirty="0" err="1"/>
              <a:t>Jiajun</a:t>
            </a:r>
            <a:r>
              <a:rPr lang="en-US" sz="1300" dirty="0"/>
              <a:t> Wu, Antonio Torralba, and Joshua B. Tenenbaum. "</a:t>
            </a:r>
            <a:r>
              <a:rPr lang="en-US" sz="1300" dirty="0" err="1"/>
              <a:t>Clevrer</a:t>
            </a:r>
            <a:r>
              <a:rPr lang="en-US" sz="1300" dirty="0"/>
              <a:t>: Collision events for video representation and reasoning." </a:t>
            </a:r>
            <a:r>
              <a:rPr lang="en-US" sz="1300" dirty="0" err="1"/>
              <a:t>arXiv</a:t>
            </a:r>
            <a:r>
              <a:rPr lang="en-US" sz="1300" dirty="0"/>
              <a:t> preprint arXiv:1910.01442 (2019).</a:t>
            </a:r>
          </a:p>
          <a:p>
            <a:r>
              <a:rPr lang="en-US" sz="1300" dirty="0"/>
              <a:t>21. </a:t>
            </a:r>
            <a:r>
              <a:rPr lang="en-US" sz="1300" dirty="0" err="1"/>
              <a:t>Nowack</a:t>
            </a:r>
            <a:r>
              <a:rPr lang="en-US" sz="1300" dirty="0"/>
              <a:t>, Peer, Jakob Runge, Veronika Eyring, and Joanna D. Haigh. "Causal networks for climate model evaluation and constrained projections." Nature communications 11, no. 1 (2020): 1-11.</a:t>
            </a:r>
          </a:p>
          <a:p>
            <a:r>
              <a:rPr lang="en-US" sz="1300" dirty="0"/>
              <a:t>22. Andersson, Tom R., J. Scott Hosking, María Pérez-Ortiz, Brooks Paige, Andrew Elliott, Chris Russell, Stephen Law et al. "Seasonal Arctic sea ice forecasting with probabilistic deep learning." Nature communications 12, no. 1 (2021): 1-12.</a:t>
            </a:r>
          </a:p>
          <a:p>
            <a:r>
              <a:rPr lang="en-US" sz="1300" dirty="0"/>
              <a:t>23. </a:t>
            </a:r>
            <a:r>
              <a:rPr lang="en-US" sz="1300" dirty="0" err="1"/>
              <a:t>Storchan</a:t>
            </a:r>
            <a:r>
              <a:rPr lang="en-US" sz="1300" dirty="0"/>
              <a:t>, Victor, </a:t>
            </a:r>
            <a:r>
              <a:rPr lang="en-US" sz="1300" dirty="0" err="1"/>
              <a:t>Svitlana</a:t>
            </a:r>
            <a:r>
              <a:rPr lang="en-US" sz="1300" dirty="0"/>
              <a:t> </a:t>
            </a:r>
            <a:r>
              <a:rPr lang="en-US" sz="1300" dirty="0" err="1"/>
              <a:t>Vyetrenko</a:t>
            </a:r>
            <a:r>
              <a:rPr lang="en-US" sz="1300" dirty="0"/>
              <a:t>, and Tucker Balch. "MAS-GAN: Adversarial Calibration of Multi-Agent Market Simulators." (2020).</a:t>
            </a:r>
          </a:p>
          <a:p>
            <a:r>
              <a:rPr lang="en-US" sz="1300" dirty="0"/>
              <a:t>24. De </a:t>
            </a:r>
            <a:r>
              <a:rPr lang="en-US" sz="1300" dirty="0" err="1"/>
              <a:t>Raedt</a:t>
            </a:r>
            <a:r>
              <a:rPr lang="en-US" sz="1300" dirty="0"/>
              <a:t>, Luc, Robin </a:t>
            </a:r>
            <a:r>
              <a:rPr lang="en-US" sz="1300" dirty="0" err="1"/>
              <a:t>Manhaeve</a:t>
            </a:r>
            <a:r>
              <a:rPr lang="en-US" sz="1300" dirty="0"/>
              <a:t>, </a:t>
            </a:r>
            <a:r>
              <a:rPr lang="en-US" sz="1300" dirty="0" err="1"/>
              <a:t>Sebastijan</a:t>
            </a:r>
            <a:r>
              <a:rPr lang="en-US" sz="1300" dirty="0"/>
              <a:t> </a:t>
            </a:r>
            <a:r>
              <a:rPr lang="en-US" sz="1300" dirty="0" err="1"/>
              <a:t>Dumancic</a:t>
            </a:r>
            <a:r>
              <a:rPr lang="en-US" sz="1300" dirty="0"/>
              <a:t>, Thomas </a:t>
            </a:r>
            <a:r>
              <a:rPr lang="en-US" sz="1300" dirty="0" err="1"/>
              <a:t>Demeester</a:t>
            </a:r>
            <a:r>
              <a:rPr lang="en-US" sz="1300" dirty="0"/>
              <a:t>, and Angelika </a:t>
            </a:r>
            <a:r>
              <a:rPr lang="en-US" sz="1300" dirty="0" err="1"/>
              <a:t>Kimmig</a:t>
            </a:r>
            <a:r>
              <a:rPr lang="en-US" sz="1300" dirty="0"/>
              <a:t>. "Neuro-symbolic=neural+ logical+ probabilistic." In NeSy'19@ IJCAI, the 14th International Workshop on Neural-Symbolic Learning and Reasoning. 2019.</a:t>
            </a:r>
          </a:p>
          <a:p>
            <a:r>
              <a:rPr lang="en-US" sz="1300" dirty="0"/>
              <a:t>25. Eyring, V., Bony, S., </a:t>
            </a:r>
            <a:r>
              <a:rPr lang="en-US" sz="1300" dirty="0" err="1"/>
              <a:t>Meehl</a:t>
            </a:r>
            <a:r>
              <a:rPr lang="en-US" sz="1300" dirty="0"/>
              <a:t>, G. A., Senior, C. A., Stevens, B., Stouffer, R. J., and Taylor, K. E.: Overview of the Coupled Model Intercomparison Project Phase 6 (CMIP6) experimental design and organization, </a:t>
            </a:r>
            <a:r>
              <a:rPr lang="en-US" sz="1300" dirty="0" err="1"/>
              <a:t>Geosci</a:t>
            </a:r>
            <a:r>
              <a:rPr lang="en-US" sz="1300" dirty="0"/>
              <a:t>. Model Dev., 9, 1937-1958, doi:10.5194/gmd-9-1937-2016, 2016.</a:t>
            </a:r>
          </a:p>
          <a:p>
            <a:r>
              <a:rPr lang="en-US" sz="1300" dirty="0"/>
              <a:t>26. </a:t>
            </a:r>
            <a:r>
              <a:rPr lang="en-US" sz="1300" dirty="0" err="1"/>
              <a:t>Swingedouw</a:t>
            </a:r>
            <a:r>
              <a:rPr lang="en-US" sz="1300" dirty="0"/>
              <a:t>, Didier, Chinwe </a:t>
            </a:r>
            <a:r>
              <a:rPr lang="en-US" sz="1300" dirty="0" err="1"/>
              <a:t>Ifejika</a:t>
            </a:r>
            <a:r>
              <a:rPr lang="en-US" sz="1300" dirty="0"/>
              <a:t> Speranza, Annett Bartsch, Gael Durand, Cedric </a:t>
            </a:r>
            <a:r>
              <a:rPr lang="en-US" sz="1300" dirty="0" err="1"/>
              <a:t>Jamet</a:t>
            </a:r>
            <a:r>
              <a:rPr lang="en-US" sz="1300" dirty="0"/>
              <a:t>, Gregory </a:t>
            </a:r>
            <a:r>
              <a:rPr lang="en-US" sz="1300" dirty="0" err="1"/>
              <a:t>Beaugrand</a:t>
            </a:r>
            <a:r>
              <a:rPr lang="en-US" sz="1300" dirty="0"/>
              <a:t>, and Alessandra </a:t>
            </a:r>
            <a:r>
              <a:rPr lang="en-US" sz="1300" dirty="0" err="1"/>
              <a:t>Conversi</a:t>
            </a:r>
            <a:r>
              <a:rPr lang="en-US" sz="1300" dirty="0"/>
              <a:t>. "Early warning from space for a few key tipping points in physical, biological, and social-ecological systems." Surveys in geophysics 41, no. 6 (2020): 1237-1284.</a:t>
            </a:r>
          </a:p>
          <a:p>
            <a:r>
              <a:rPr lang="en-US" sz="1300" dirty="0"/>
              <a:t>27. Reichstein, Markus, </a:t>
            </a:r>
            <a:r>
              <a:rPr lang="en-US" sz="1300" dirty="0" err="1"/>
              <a:t>Gustau</a:t>
            </a:r>
            <a:r>
              <a:rPr lang="en-US" sz="1300" dirty="0"/>
              <a:t> Camps-Valls, Bjorn Stevens, Martin Jung, Joachim </a:t>
            </a:r>
            <a:r>
              <a:rPr lang="en-US" sz="1300" dirty="0" err="1"/>
              <a:t>Denzler</a:t>
            </a:r>
            <a:r>
              <a:rPr lang="en-US" sz="1300" dirty="0"/>
              <a:t>, and Nuno </a:t>
            </a:r>
            <a:r>
              <a:rPr lang="en-US" sz="1300" dirty="0" err="1"/>
              <a:t>Carvalhais</a:t>
            </a:r>
            <a:r>
              <a:rPr lang="en-US" sz="1300" dirty="0"/>
              <a:t>. "Deep learning and process understanding for data-driven Earth system science." Nature 566, no. 7743 (2019): 195-204.</a:t>
            </a:r>
          </a:p>
          <a:p>
            <a:endParaRPr lang="en-US" sz="1300" dirty="0"/>
          </a:p>
          <a:p>
            <a:endParaRPr lang="en-US" sz="1300" dirty="0"/>
          </a:p>
          <a:p>
            <a:endParaRPr lang="en-US" sz="1300" dirty="0"/>
          </a:p>
          <a:p>
            <a:endParaRPr lang="en-US" sz="1300" dirty="0"/>
          </a:p>
          <a:p>
            <a:endParaRPr lang="en-US" sz="2000" dirty="0">
              <a:solidFill>
                <a:schemeClr val="tx2">
                  <a:lumMod val="75000"/>
                </a:schemeClr>
              </a:solidFill>
            </a:endParaRPr>
          </a:p>
        </p:txBody>
      </p:sp>
      <p:sp>
        <p:nvSpPr>
          <p:cNvPr id="7"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1055407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EC7F-81E3-7846-8BD1-227B13ABB4E4}"/>
              </a:ext>
            </a:extLst>
          </p:cNvPr>
          <p:cNvSpPr>
            <a:spLocks noGrp="1"/>
          </p:cNvSpPr>
          <p:nvPr>
            <p:ph type="title"/>
          </p:nvPr>
        </p:nvSpPr>
        <p:spPr/>
        <p:txBody>
          <a:bodyPr>
            <a:normAutofit/>
          </a:bodyPr>
          <a:lstStyle/>
          <a:p>
            <a:r>
              <a:rPr lang="en-US" dirty="0"/>
              <a:t>Citations cont.</a:t>
            </a:r>
          </a:p>
        </p:txBody>
      </p:sp>
      <p:sp>
        <p:nvSpPr>
          <p:cNvPr id="8" name="Slide Number Placeholder 7">
            <a:extLst>
              <a:ext uri="{FF2B5EF4-FFF2-40B4-BE49-F238E27FC236}">
                <a16:creationId xmlns:a16="http://schemas.microsoft.com/office/drawing/2014/main" id="{0FB24A1B-2C63-DE4C-A4D5-12CDADB24833}"/>
              </a:ext>
            </a:extLst>
          </p:cNvPr>
          <p:cNvSpPr>
            <a:spLocks noGrp="1"/>
          </p:cNvSpPr>
          <p:nvPr>
            <p:ph type="sldNum" sz="quarter" idx="17"/>
          </p:nvPr>
        </p:nvSpPr>
        <p:spPr/>
        <p:txBody>
          <a:bodyPr/>
          <a:lstStyle/>
          <a:p>
            <a:fld id="{4EBCDCBD-78E1-0D41-A999-31B5EBF8E02C}" type="slidenum">
              <a:rPr lang="en-US" smtClean="0"/>
              <a:pPr/>
              <a:t>27</a:t>
            </a:fld>
            <a:endParaRPr lang="en-US" dirty="0"/>
          </a:p>
        </p:txBody>
      </p:sp>
      <p:sp>
        <p:nvSpPr>
          <p:cNvPr id="5" name="TextBox 4">
            <a:extLst>
              <a:ext uri="{FF2B5EF4-FFF2-40B4-BE49-F238E27FC236}">
                <a16:creationId xmlns:a16="http://schemas.microsoft.com/office/drawing/2014/main" id="{4674F39E-A139-5F46-8DCE-9416DC6978BD}"/>
              </a:ext>
            </a:extLst>
          </p:cNvPr>
          <p:cNvSpPr txBox="1"/>
          <p:nvPr/>
        </p:nvSpPr>
        <p:spPr>
          <a:xfrm>
            <a:off x="457200" y="1181100"/>
            <a:ext cx="10951210" cy="3370153"/>
          </a:xfrm>
          <a:prstGeom prst="rect">
            <a:avLst/>
          </a:prstGeom>
          <a:noFill/>
          <a:ln w="19050">
            <a:noFill/>
          </a:ln>
        </p:spPr>
        <p:txBody>
          <a:bodyPr wrap="square" rtlCol="0">
            <a:spAutoFit/>
          </a:bodyPr>
          <a:lstStyle/>
          <a:p>
            <a:r>
              <a:rPr lang="en-US" sz="1300" dirty="0"/>
              <a:t>28. </a:t>
            </a:r>
            <a:r>
              <a:rPr lang="en-US" sz="1300" dirty="0" err="1"/>
              <a:t>Sleeman</a:t>
            </a:r>
            <a:r>
              <a:rPr lang="en-US" sz="1300" dirty="0"/>
              <a:t>, Jennifer, Ivanka </a:t>
            </a:r>
            <a:r>
              <a:rPr lang="en-US" sz="1300" dirty="0" err="1"/>
              <a:t>Stajner</a:t>
            </a:r>
            <a:r>
              <a:rPr lang="en-US" sz="1300" dirty="0"/>
              <a:t>, Christoph Keller, Milton </a:t>
            </a:r>
            <a:r>
              <a:rPr lang="en-US" sz="1300" dirty="0" err="1"/>
              <a:t>Halem</a:t>
            </a:r>
            <a:r>
              <a:rPr lang="en-US" sz="1300" dirty="0"/>
              <a:t>, Christopher Hamer, Raffaele </a:t>
            </a:r>
            <a:r>
              <a:rPr lang="en-US" sz="1300" dirty="0" err="1"/>
              <a:t>Montuoro</a:t>
            </a:r>
            <a:r>
              <a:rPr lang="en-US" sz="1300" dirty="0"/>
              <a:t>, and Barry Baker. "The Integration of Artificial Intelligence for Improved Operational Air Quality Forecasting." In AGU Fall Meeting 2021. 2021.</a:t>
            </a:r>
          </a:p>
          <a:p>
            <a:r>
              <a:rPr lang="en-US" sz="1300" dirty="0"/>
              <a:t>29. </a:t>
            </a:r>
            <a:r>
              <a:rPr lang="en-US" sz="1300" dirty="0" err="1"/>
              <a:t>Bellomo</a:t>
            </a:r>
            <a:r>
              <a:rPr lang="en-US" sz="1300" dirty="0"/>
              <a:t>, K., </a:t>
            </a:r>
            <a:r>
              <a:rPr lang="en-US" sz="1300" dirty="0" err="1"/>
              <a:t>Angeloni</a:t>
            </a:r>
            <a:r>
              <a:rPr lang="en-US" sz="1300" dirty="0"/>
              <a:t>, M., </a:t>
            </a:r>
            <a:r>
              <a:rPr lang="en-US" sz="1300" dirty="0" err="1"/>
              <a:t>Corti</a:t>
            </a:r>
            <a:r>
              <a:rPr lang="en-US" sz="1300" dirty="0"/>
              <a:t>, S. </a:t>
            </a:r>
            <a:r>
              <a:rPr lang="en-US" sz="1300" i="1" dirty="0"/>
              <a:t>et al.</a:t>
            </a:r>
            <a:r>
              <a:rPr lang="en-US" sz="1300" dirty="0"/>
              <a:t> Future climate change shaped by inter-model differences in Atlantic meridional overturning circulation response. </a:t>
            </a:r>
            <a:r>
              <a:rPr lang="en-US" sz="1300" i="1" dirty="0"/>
              <a:t>Nat </a:t>
            </a:r>
            <a:r>
              <a:rPr lang="en-US" sz="1300" i="1" dirty="0" err="1"/>
              <a:t>Commun</a:t>
            </a:r>
            <a:r>
              <a:rPr lang="en-US" sz="1300" dirty="0"/>
              <a:t> </a:t>
            </a:r>
            <a:r>
              <a:rPr lang="en-US" sz="1300" b="1" dirty="0"/>
              <a:t>12, </a:t>
            </a:r>
            <a:r>
              <a:rPr lang="en-US" sz="1300" dirty="0"/>
              <a:t>3659 (2021). </a:t>
            </a:r>
            <a:r>
              <a:rPr lang="en-US" sz="1300" u="sng" dirty="0">
                <a:hlinkClick r:id="rId3" tooltip="https://doi.org/10.1038/s41467-021-24015-w"/>
              </a:rPr>
              <a:t>https://doi.org/10.1038/s41467-021-24015-w</a:t>
            </a:r>
            <a:endParaRPr lang="en-US" sz="1300" dirty="0"/>
          </a:p>
          <a:p>
            <a:r>
              <a:rPr lang="en-US" sz="1300" dirty="0"/>
              <a:t>30. </a:t>
            </a:r>
            <a:r>
              <a:rPr lang="en-US" sz="1300" dirty="0" err="1"/>
              <a:t>Sgubin</a:t>
            </a:r>
            <a:r>
              <a:rPr lang="en-US" sz="1300" dirty="0"/>
              <a:t>, G., </a:t>
            </a:r>
            <a:r>
              <a:rPr lang="en-US" sz="1300" dirty="0" err="1"/>
              <a:t>Swingedouw</a:t>
            </a:r>
            <a:r>
              <a:rPr lang="en-US" sz="1300" dirty="0"/>
              <a:t>, D., </a:t>
            </a:r>
            <a:r>
              <a:rPr lang="en-US" sz="1300" dirty="0" err="1"/>
              <a:t>Drijfhout</a:t>
            </a:r>
            <a:r>
              <a:rPr lang="en-US" sz="1300" dirty="0"/>
              <a:t>, S. </a:t>
            </a:r>
            <a:r>
              <a:rPr lang="en-US" sz="1300" i="1" dirty="0"/>
              <a:t>et al.</a:t>
            </a:r>
            <a:r>
              <a:rPr lang="en-US" sz="1300" dirty="0"/>
              <a:t> Abrupt cooling over the North Atlantic in modern climate models. </a:t>
            </a:r>
            <a:r>
              <a:rPr lang="en-US" sz="1300" i="1" dirty="0"/>
              <a:t>Nat </a:t>
            </a:r>
            <a:r>
              <a:rPr lang="en-US" sz="1300" i="1" dirty="0" err="1"/>
              <a:t>Commun</a:t>
            </a:r>
            <a:r>
              <a:rPr lang="en-US" sz="1300" dirty="0"/>
              <a:t> </a:t>
            </a:r>
            <a:r>
              <a:rPr lang="en-US" sz="1300" b="1" dirty="0"/>
              <a:t>8, </a:t>
            </a:r>
            <a:r>
              <a:rPr lang="en-US" sz="1300" dirty="0"/>
              <a:t>14375 (2017). </a:t>
            </a:r>
            <a:r>
              <a:rPr lang="en-US" sz="1300" u="sng" dirty="0">
                <a:hlinkClick r:id="rId4" tooltip="https://doi.org/10.1038/ncomms14375"/>
              </a:rPr>
              <a:t>https://doi.org/10.1038/ncomms14375</a:t>
            </a:r>
            <a:endParaRPr lang="en-US" sz="1300" dirty="0"/>
          </a:p>
          <a:p>
            <a:r>
              <a:rPr lang="en-US" sz="1300" dirty="0"/>
              <a:t>31. </a:t>
            </a:r>
            <a:r>
              <a:rPr lang="en-US" sz="1300" dirty="0" err="1"/>
              <a:t>Swingedouw</a:t>
            </a:r>
            <a:r>
              <a:rPr lang="en-US" sz="1300" dirty="0"/>
              <a:t>, D., </a:t>
            </a:r>
            <a:r>
              <a:rPr lang="en-US" sz="1300" dirty="0" err="1"/>
              <a:t>Bily</a:t>
            </a:r>
            <a:r>
              <a:rPr lang="en-US" sz="1300" dirty="0"/>
              <a:t>, A., </a:t>
            </a:r>
            <a:r>
              <a:rPr lang="en-US" sz="1300" dirty="0" err="1"/>
              <a:t>Esquerdo</a:t>
            </a:r>
            <a:r>
              <a:rPr lang="en-US" sz="1300" dirty="0"/>
              <a:t>, C., Borchert, L. F., </a:t>
            </a:r>
            <a:r>
              <a:rPr lang="en-US" sz="1300" dirty="0" err="1"/>
              <a:t>Sgubin</a:t>
            </a:r>
            <a:r>
              <a:rPr lang="en-US" sz="1300" dirty="0"/>
              <a:t>, G., </a:t>
            </a:r>
            <a:r>
              <a:rPr lang="en-US" sz="1300" dirty="0" err="1"/>
              <a:t>Mignot</a:t>
            </a:r>
            <a:r>
              <a:rPr lang="en-US" sz="1300" dirty="0"/>
              <a:t>, J., &amp; </a:t>
            </a:r>
            <a:r>
              <a:rPr lang="en-US" sz="1300" dirty="0" err="1"/>
              <a:t>Menary</a:t>
            </a:r>
            <a:r>
              <a:rPr lang="en-US" sz="1300" dirty="0"/>
              <a:t>, M. (2021). On the risk of abrupt changes in the North Atlantic subpolar gyre in CMIP6 models. </a:t>
            </a:r>
            <a:r>
              <a:rPr lang="en-US" sz="1300" i="1" dirty="0"/>
              <a:t>Annals of the New York Academy of Sciences</a:t>
            </a:r>
            <a:r>
              <a:rPr lang="en-US" sz="1300" dirty="0"/>
              <a:t>, </a:t>
            </a:r>
            <a:r>
              <a:rPr lang="en-US" sz="1300" i="1" dirty="0"/>
              <a:t>1504</a:t>
            </a:r>
            <a:r>
              <a:rPr lang="en-US" sz="1300" dirty="0"/>
              <a:t>(1), 187-201. </a:t>
            </a:r>
            <a:r>
              <a:rPr lang="en-US" sz="1300" b="1" dirty="0">
                <a:hlinkClick r:id="rId5" tooltip="https://doi.org/10.1111/nyas.14659"/>
              </a:rPr>
              <a:t>https://doi.org/10.1111/nyas.14659</a:t>
            </a:r>
            <a:endParaRPr lang="en-US" sz="1300" b="1" dirty="0"/>
          </a:p>
          <a:p>
            <a:r>
              <a:rPr lang="en-US" sz="1300" dirty="0"/>
              <a:t>32. Mao, </a:t>
            </a:r>
            <a:r>
              <a:rPr lang="en-US" sz="1300" dirty="0" err="1"/>
              <a:t>Jiayuan</a:t>
            </a:r>
            <a:r>
              <a:rPr lang="en-US" sz="1300" dirty="0"/>
              <a:t>, Chuang Gan, </a:t>
            </a:r>
            <a:r>
              <a:rPr lang="en-US" sz="1300" dirty="0" err="1"/>
              <a:t>Pushmeet</a:t>
            </a:r>
            <a:r>
              <a:rPr lang="en-US" sz="1300" dirty="0"/>
              <a:t> Kohli, Joshua B. Tenenbaum, and </a:t>
            </a:r>
            <a:r>
              <a:rPr lang="en-US" sz="1300" dirty="0" err="1"/>
              <a:t>Jiajun</a:t>
            </a:r>
            <a:r>
              <a:rPr lang="en-US" sz="1300" dirty="0"/>
              <a:t> Wu. "The neuro-symbolic concept learner: Interpreting scenes, words, and sentences from natural supervision." </a:t>
            </a:r>
            <a:r>
              <a:rPr lang="en-US" sz="1300" i="1" dirty="0" err="1"/>
              <a:t>arXiv</a:t>
            </a:r>
            <a:r>
              <a:rPr lang="en-US" sz="1300" i="1" dirty="0"/>
              <a:t> preprint arXiv:1904.12584</a:t>
            </a:r>
            <a:r>
              <a:rPr lang="en-US" sz="1300" dirty="0"/>
              <a:t> (2019).</a:t>
            </a:r>
          </a:p>
          <a:p>
            <a:endParaRPr lang="en-US" sz="1300" dirty="0"/>
          </a:p>
          <a:p>
            <a:endParaRPr lang="en-US" sz="1300" dirty="0"/>
          </a:p>
          <a:p>
            <a:endParaRPr lang="en-US" sz="1300" dirty="0"/>
          </a:p>
          <a:p>
            <a:endParaRPr lang="en-US" sz="1300" dirty="0"/>
          </a:p>
          <a:p>
            <a:endParaRPr lang="en-US" sz="1300" dirty="0"/>
          </a:p>
          <a:p>
            <a:endParaRPr lang="en-US" sz="2000" dirty="0">
              <a:solidFill>
                <a:schemeClr val="tx2">
                  <a:lumMod val="75000"/>
                </a:schemeClr>
              </a:solidFill>
            </a:endParaRPr>
          </a:p>
        </p:txBody>
      </p:sp>
      <p:sp>
        <p:nvSpPr>
          <p:cNvPr id="7" name="Rectangle 6"/>
          <p:cNvSpPr/>
          <p:nvPr/>
        </p:nvSpPr>
        <p:spPr>
          <a:xfrm>
            <a:off x="663388" y="6113946"/>
            <a:ext cx="10967414" cy="292388"/>
          </a:xfrm>
          <a:prstGeom prst="rect">
            <a:avLst/>
          </a:prstGeom>
        </p:spPr>
        <p:txBody>
          <a:bodyPr wrap="square">
            <a:spAutoFit/>
          </a:bodyPr>
          <a:lstStyle/>
          <a:p>
            <a:r>
              <a:rPr lang="en-US" sz="1300" dirty="0"/>
              <a:t>This </a:t>
            </a:r>
            <a:r>
              <a:rPr lang="en-US" sz="1300" dirty="0"/>
              <a:t>material</a:t>
            </a:r>
            <a:r>
              <a:rPr lang="en-US" sz="1300" dirty="0"/>
              <a:t> is based upon work supported by the Defense Advanced Research Projects Agency (DARPA) under Agreement No. HR00112290032</a:t>
            </a:r>
            <a:r>
              <a:rPr lang="en-US" sz="1300" dirty="0" smtClean="0"/>
              <a:t>. </a:t>
            </a:r>
            <a:endParaRPr lang="en-US" sz="1300" dirty="0"/>
          </a:p>
        </p:txBody>
      </p:sp>
      <p:sp>
        <p:nvSpPr>
          <p:cNvPr id="9"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182529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156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5307623" cy="328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Boers </a:t>
            </a:r>
            <a:r>
              <a:rPr lang="en-US" sz="2400" dirty="0" smtClean="0">
                <a:solidFill>
                  <a:schemeClr val="accent1">
                    <a:lumMod val="75000"/>
                  </a:schemeClr>
                </a:solidFill>
              </a:rPr>
              <a:t>(2021) </a:t>
            </a:r>
            <a:r>
              <a:rPr lang="en-US" sz="2400" dirty="0">
                <a:solidFill>
                  <a:schemeClr val="accent1">
                    <a:lumMod val="75000"/>
                  </a:schemeClr>
                </a:solidFill>
              </a:rPr>
              <a:t>described the global effects of the instability of the Atlantic Meridional Overturning Circulation (AMOC)</a:t>
            </a:r>
          </a:p>
          <a:p>
            <a:r>
              <a:rPr lang="en-US" sz="2400" dirty="0">
                <a:solidFill>
                  <a:schemeClr val="accent1">
                    <a:lumMod val="75000"/>
                  </a:schemeClr>
                </a:solidFill>
              </a:rPr>
              <a:t>Almost complete loss of stability could have devastating effects on: </a:t>
            </a:r>
          </a:p>
          <a:p>
            <a:pPr lvl="1"/>
            <a:r>
              <a:rPr lang="en-US" sz="2000" dirty="0">
                <a:solidFill>
                  <a:schemeClr val="accent1">
                    <a:lumMod val="75000"/>
                  </a:schemeClr>
                </a:solidFill>
              </a:rPr>
              <a:t>food security, </a:t>
            </a:r>
          </a:p>
          <a:p>
            <a:pPr lvl="1"/>
            <a:r>
              <a:rPr lang="en-US" sz="2000" dirty="0">
                <a:solidFill>
                  <a:schemeClr val="accent1">
                    <a:lumMod val="75000"/>
                  </a:schemeClr>
                </a:solidFill>
              </a:rPr>
              <a:t>rising sea levels, </a:t>
            </a:r>
          </a:p>
          <a:p>
            <a:pPr lvl="1"/>
            <a:r>
              <a:rPr lang="en-US" sz="2000" dirty="0">
                <a:solidFill>
                  <a:schemeClr val="accent1">
                    <a:lumMod val="75000"/>
                  </a:schemeClr>
                </a:solidFill>
              </a:rPr>
              <a:t>arctic related effects and</a:t>
            </a:r>
          </a:p>
          <a:p>
            <a:pPr lvl="1"/>
            <a:r>
              <a:rPr lang="en-US" sz="2000" dirty="0">
                <a:solidFill>
                  <a:schemeClr val="accent1">
                    <a:lumMod val="75000"/>
                  </a:schemeClr>
                </a:solidFill>
              </a:rPr>
              <a:t>vulnerable ecosystems</a:t>
            </a:r>
          </a:p>
          <a:p>
            <a:pPr marL="0" indent="0">
              <a:buNone/>
            </a:pPr>
            <a:endParaRPr lang="en-US" sz="2400" dirty="0"/>
          </a:p>
        </p:txBody>
      </p:sp>
      <p:sp>
        <p:nvSpPr>
          <p:cNvPr id="2" name="Title 1"/>
          <p:cNvSpPr>
            <a:spLocks noGrp="1"/>
          </p:cNvSpPr>
          <p:nvPr>
            <p:ph type="title"/>
          </p:nvPr>
        </p:nvSpPr>
        <p:spPr/>
        <p:txBody>
          <a:bodyPr/>
          <a:lstStyle/>
          <a:p>
            <a:r>
              <a:rPr lang="en-US" dirty="0"/>
              <a:t>Motivation</a:t>
            </a:r>
          </a:p>
        </p:txBody>
      </p:sp>
      <p:sp>
        <p:nvSpPr>
          <p:cNvPr id="4" name="Date Placeholder 3"/>
          <p:cNvSpPr>
            <a:spLocks noGrp="1"/>
          </p:cNvSpPr>
          <p:nvPr>
            <p:ph type="dt" sz="half" idx="15"/>
          </p:nvPr>
        </p:nvSpPr>
        <p:spPr/>
        <p:txBody>
          <a:bodyPr/>
          <a:lstStyle/>
          <a:p>
            <a:r>
              <a:rPr lang="en-US" dirty="0" smtClean="0"/>
              <a:t>15 December 2021</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3</a:t>
            </a:fld>
            <a:endParaRPr lang="en-US" dirty="0"/>
          </a:p>
        </p:txBody>
      </p:sp>
      <p:pic>
        <p:nvPicPr>
          <p:cNvPr id="7" name="Picture 2" descr="NASA - NASA Study Finds Atlantic &amp;#39;Conveyor Belt&amp;#39; Not Slowing">
            <a:extLst>
              <a:ext uri="{FF2B5EF4-FFF2-40B4-BE49-F238E27FC236}">
                <a16:creationId xmlns:a16="http://schemas.microsoft.com/office/drawing/2014/main" id="{8EC01E7C-A087-7E4F-A916-9968434C2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777" y="1943100"/>
            <a:ext cx="4513723" cy="22568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DA97078-ADFA-094D-82FC-8FA5BB4056F0}"/>
              </a:ext>
            </a:extLst>
          </p:cNvPr>
          <p:cNvSpPr/>
          <p:nvPr/>
        </p:nvSpPr>
        <p:spPr>
          <a:xfrm>
            <a:off x="900244" y="4611475"/>
            <a:ext cx="10183087" cy="1477328"/>
          </a:xfrm>
          <a:prstGeom prst="rect">
            <a:avLst/>
          </a:prstGeom>
        </p:spPr>
        <p:txBody>
          <a:bodyPr wrap="square">
            <a:spAutoFit/>
          </a:bodyPr>
          <a:lstStyle/>
          <a:p>
            <a:endParaRPr lang="en-US" dirty="0"/>
          </a:p>
          <a:p>
            <a:r>
              <a:rPr lang="en-US" sz="2400" dirty="0">
                <a:solidFill>
                  <a:schemeClr val="accent1">
                    <a:lumMod val="75000"/>
                  </a:schemeClr>
                </a:solidFill>
              </a:rPr>
              <a:t>Due to the dire effects (that are known) of a complete instability of the AMOC, there is a strong sense of urgency in both understanding and identifying the AMOC tipping point</a:t>
            </a:r>
          </a:p>
        </p:txBody>
      </p:sp>
      <p:sp>
        <p:nvSpPr>
          <p:cNvPr id="5" name="TextBox 4">
            <a:extLst>
              <a:ext uri="{FF2B5EF4-FFF2-40B4-BE49-F238E27FC236}">
                <a16:creationId xmlns:a16="http://schemas.microsoft.com/office/drawing/2014/main" id="{8354F399-B2EE-ED4E-A3DE-192270B42701}"/>
              </a:ext>
            </a:extLst>
          </p:cNvPr>
          <p:cNvSpPr txBox="1"/>
          <p:nvPr/>
        </p:nvSpPr>
        <p:spPr>
          <a:xfrm>
            <a:off x="6725777" y="4199962"/>
            <a:ext cx="1407758" cy="261610"/>
          </a:xfrm>
          <a:prstGeom prst="rect">
            <a:avLst/>
          </a:prstGeom>
          <a:noFill/>
          <a:ln w="19050">
            <a:noFill/>
          </a:ln>
        </p:spPr>
        <p:txBody>
          <a:bodyPr wrap="none" rtlCol="0">
            <a:spAutoFit/>
          </a:bodyPr>
          <a:lstStyle/>
          <a:p>
            <a:r>
              <a:rPr lang="en-US" sz="1100" dirty="0">
                <a:solidFill>
                  <a:schemeClr val="tx2">
                    <a:lumMod val="75000"/>
                  </a:schemeClr>
                </a:solidFill>
              </a:rPr>
              <a:t>The AMOC (NASA)</a:t>
            </a:r>
          </a:p>
        </p:txBody>
      </p:sp>
    </p:spTree>
    <p:extLst>
      <p:ext uri="{BB962C8B-B14F-4D97-AF65-F5344CB8AC3E}">
        <p14:creationId xmlns:p14="http://schemas.microsoft.com/office/powerpoint/2010/main" val="151274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AMOC:  Ocean convection and overturning</a:t>
            </a:r>
          </a:p>
        </p:txBody>
      </p:sp>
      <p:sp>
        <p:nvSpPr>
          <p:cNvPr id="4" name="Date Placeholder 3"/>
          <p:cNvSpPr>
            <a:spLocks noGrp="1"/>
          </p:cNvSpPr>
          <p:nvPr>
            <p:ph type="dt" sz="half" idx="15"/>
          </p:nvPr>
        </p:nvSpPr>
        <p:spPr/>
        <p:txBody>
          <a:bodyPr/>
          <a:lstStyle/>
          <a:p>
            <a:r>
              <a:rPr lang="en-US" dirty="0" smtClean="0"/>
              <a:t>15 December 2021</a:t>
            </a:r>
            <a:endParaRPr lang="en-US" dirty="0"/>
          </a:p>
        </p:txBody>
      </p:sp>
      <p:sp>
        <p:nvSpPr>
          <p:cNvPr id="6" name="Slide Number Placeholder 5"/>
          <p:cNvSpPr>
            <a:spLocks noGrp="1"/>
          </p:cNvSpPr>
          <p:nvPr>
            <p:ph type="sldNum" sz="quarter" idx="17"/>
          </p:nvPr>
        </p:nvSpPr>
        <p:spPr/>
        <p:txBody>
          <a:bodyPr/>
          <a:lstStyle/>
          <a:p>
            <a:fld id="{4EBCDCBD-78E1-0D41-A999-31B5EBF8E02C}" type="slidenum">
              <a:rPr lang="en-US" smtClean="0"/>
              <a:pPr/>
              <a:t>4</a:t>
            </a:fld>
            <a:endParaRPr lang="en-US" dirty="0"/>
          </a:p>
        </p:txBody>
      </p:sp>
      <p:pic>
        <p:nvPicPr>
          <p:cNvPr id="8" name="Content Placeholder 3">
            <a:extLst>
              <a:ext uri="{FF2B5EF4-FFF2-40B4-BE49-F238E27FC236}">
                <a16:creationId xmlns:a16="http://schemas.microsoft.com/office/drawing/2014/main" id="{5B90FB27-DE0D-954F-9332-61AC8F36ABC4}"/>
              </a:ext>
            </a:extLst>
          </p:cNvPr>
          <p:cNvPicPr>
            <a:picLocks noGrp="1" noChangeAspect="1"/>
          </p:cNvPicPr>
          <p:nvPr>
            <p:ph idx="1"/>
          </p:nvPr>
        </p:nvPicPr>
        <p:blipFill>
          <a:blip r:embed="rId3"/>
          <a:stretch>
            <a:fillRect/>
          </a:stretch>
        </p:blipFill>
        <p:spPr>
          <a:xfrm>
            <a:off x="456837" y="1377075"/>
            <a:ext cx="6091566" cy="4059183"/>
          </a:xfrm>
          <a:prstGeom prst="rect">
            <a:avLst/>
          </a:prstGeom>
        </p:spPr>
      </p:pic>
      <p:sp>
        <p:nvSpPr>
          <p:cNvPr id="10" name="TextBox 9">
            <a:extLst>
              <a:ext uri="{FF2B5EF4-FFF2-40B4-BE49-F238E27FC236}">
                <a16:creationId xmlns:a16="http://schemas.microsoft.com/office/drawing/2014/main" id="{9DAEC1E3-BB48-3F4D-BC15-A79C6BDDAF1F}"/>
              </a:ext>
            </a:extLst>
          </p:cNvPr>
          <p:cNvSpPr txBox="1"/>
          <p:nvPr/>
        </p:nvSpPr>
        <p:spPr>
          <a:xfrm>
            <a:off x="871992" y="1121786"/>
            <a:ext cx="5002331" cy="369332"/>
          </a:xfrm>
          <a:prstGeom prst="rect">
            <a:avLst/>
          </a:prstGeom>
          <a:noFill/>
        </p:spPr>
        <p:txBody>
          <a:bodyPr wrap="none" rtlCol="0">
            <a:spAutoFit/>
          </a:bodyPr>
          <a:lstStyle/>
          <a:p>
            <a:r>
              <a:rPr lang="en-US" dirty="0">
                <a:solidFill>
                  <a:schemeClr val="accent1">
                    <a:lumMod val="75000"/>
                  </a:schemeClr>
                </a:solidFill>
              </a:rPr>
              <a:t>Density difference between 1000m and surface</a:t>
            </a:r>
          </a:p>
        </p:txBody>
      </p:sp>
      <p:pic>
        <p:nvPicPr>
          <p:cNvPr id="11" name="Picture 2" descr="Figure 1. Schematic of the global overturning circulation (“GOC”). Purple (upper ocean and thermocline), red (denser thermocline and intermediate water), orange (IDW and PDW), green (NADW), blue (AABW), gray (Bering Strait components; Mediterranean and Red Sea inflows). Updated from Talley et al. (2011), based on Schmitz (1995), Rahmstorf (2002), and Lumpkin and Speer (2007).">
            <a:extLst>
              <a:ext uri="{FF2B5EF4-FFF2-40B4-BE49-F238E27FC236}">
                <a16:creationId xmlns:a16="http://schemas.microsoft.com/office/drawing/2014/main" id="{89D7EFFE-60FF-464C-86DC-9303C22E7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566036"/>
            <a:ext cx="5408782" cy="34713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1413084-831D-B54D-8323-1BB5C899AF28}"/>
              </a:ext>
            </a:extLst>
          </p:cNvPr>
          <p:cNvSpPr txBox="1"/>
          <p:nvPr/>
        </p:nvSpPr>
        <p:spPr>
          <a:xfrm>
            <a:off x="6416714" y="5062950"/>
            <a:ext cx="4822786" cy="923330"/>
          </a:xfrm>
          <a:prstGeom prst="rect">
            <a:avLst/>
          </a:prstGeom>
          <a:noFill/>
        </p:spPr>
        <p:txBody>
          <a:bodyPr wrap="square" rtlCol="0">
            <a:spAutoFit/>
          </a:bodyPr>
          <a:lstStyle/>
          <a:p>
            <a:r>
              <a:rPr lang="en-US" dirty="0">
                <a:solidFill>
                  <a:schemeClr val="accent1">
                    <a:lumMod val="75000"/>
                  </a:schemeClr>
                </a:solidFill>
              </a:rPr>
              <a:t>Deep circulation (green/dark blue) driven by very small regions! But has major impact on heat, carbon, and oxygen.</a:t>
            </a:r>
          </a:p>
        </p:txBody>
      </p:sp>
      <p:sp>
        <p:nvSpPr>
          <p:cNvPr id="13" name="TextBox 12">
            <a:extLst>
              <a:ext uri="{FF2B5EF4-FFF2-40B4-BE49-F238E27FC236}">
                <a16:creationId xmlns:a16="http://schemas.microsoft.com/office/drawing/2014/main" id="{880DE5E7-9111-5E4A-AA3A-0F599F6D2FE0}"/>
              </a:ext>
            </a:extLst>
          </p:cNvPr>
          <p:cNvSpPr txBox="1"/>
          <p:nvPr/>
        </p:nvSpPr>
        <p:spPr>
          <a:xfrm>
            <a:off x="1506101" y="5317630"/>
            <a:ext cx="3595856" cy="369332"/>
          </a:xfrm>
          <a:prstGeom prst="rect">
            <a:avLst/>
          </a:prstGeom>
          <a:noFill/>
        </p:spPr>
        <p:txBody>
          <a:bodyPr wrap="none" rtlCol="0">
            <a:spAutoFit/>
          </a:bodyPr>
          <a:lstStyle/>
          <a:p>
            <a:r>
              <a:rPr lang="en-US" dirty="0">
                <a:solidFill>
                  <a:schemeClr val="accent1">
                    <a:lumMod val="75000"/>
                  </a:schemeClr>
                </a:solidFill>
              </a:rPr>
              <a:t>Only a few regions are near zero</a:t>
            </a:r>
          </a:p>
        </p:txBody>
      </p:sp>
      <p:sp>
        <p:nvSpPr>
          <p:cNvPr id="14" name="TextBox 13">
            <a:extLst>
              <a:ext uri="{FF2B5EF4-FFF2-40B4-BE49-F238E27FC236}">
                <a16:creationId xmlns:a16="http://schemas.microsoft.com/office/drawing/2014/main" id="{3D349F87-A322-F841-9934-ED004E440DB7}"/>
              </a:ext>
            </a:extLst>
          </p:cNvPr>
          <p:cNvSpPr txBox="1"/>
          <p:nvPr/>
        </p:nvSpPr>
        <p:spPr>
          <a:xfrm>
            <a:off x="6438900" y="1130346"/>
            <a:ext cx="4168705" cy="369332"/>
          </a:xfrm>
          <a:prstGeom prst="rect">
            <a:avLst/>
          </a:prstGeom>
          <a:noFill/>
        </p:spPr>
        <p:txBody>
          <a:bodyPr wrap="none" rtlCol="0">
            <a:spAutoFit/>
          </a:bodyPr>
          <a:lstStyle/>
          <a:p>
            <a:r>
              <a:rPr lang="en-US" dirty="0">
                <a:solidFill>
                  <a:schemeClr val="accent1">
                    <a:lumMod val="75000"/>
                  </a:schemeClr>
                </a:solidFill>
              </a:rPr>
              <a:t>Schematic of overturning (Talley, 2013)</a:t>
            </a:r>
          </a:p>
        </p:txBody>
      </p:sp>
      <p:sp>
        <p:nvSpPr>
          <p:cNvPr id="15" name="Oval 14">
            <a:extLst>
              <a:ext uri="{FF2B5EF4-FFF2-40B4-BE49-F238E27FC236}">
                <a16:creationId xmlns:a16="http://schemas.microsoft.com/office/drawing/2014/main" id="{5C0E34CA-41C6-1448-8748-F33177628DB2}"/>
              </a:ext>
            </a:extLst>
          </p:cNvPr>
          <p:cNvSpPr/>
          <p:nvPr/>
        </p:nvSpPr>
        <p:spPr>
          <a:xfrm>
            <a:off x="4943960" y="1596781"/>
            <a:ext cx="764583" cy="5729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7F3929A-949E-A644-AA32-D782D379BE4B}"/>
              </a:ext>
            </a:extLst>
          </p:cNvPr>
          <p:cNvSpPr/>
          <p:nvPr/>
        </p:nvSpPr>
        <p:spPr>
          <a:xfrm>
            <a:off x="5049866" y="4259907"/>
            <a:ext cx="764583" cy="5729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9DE4526-EF23-574F-AD4F-19959F05BEE3}"/>
              </a:ext>
            </a:extLst>
          </p:cNvPr>
          <p:cNvSpPr/>
          <p:nvPr/>
        </p:nvSpPr>
        <p:spPr>
          <a:xfrm>
            <a:off x="2756116" y="4228910"/>
            <a:ext cx="764583" cy="5729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784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AMOC: Occurrence of convection is balanced between</a:t>
            </a:r>
          </a:p>
        </p:txBody>
      </p:sp>
      <p:sp>
        <p:nvSpPr>
          <p:cNvPr id="6" name="Slide Number Placeholder 5"/>
          <p:cNvSpPr>
            <a:spLocks noGrp="1"/>
          </p:cNvSpPr>
          <p:nvPr>
            <p:ph type="sldNum" sz="quarter" idx="17"/>
          </p:nvPr>
        </p:nvSpPr>
        <p:spPr/>
        <p:txBody>
          <a:bodyPr/>
          <a:lstStyle/>
          <a:p>
            <a:fld id="{4EBCDCBD-78E1-0D41-A999-31B5EBF8E02C}" type="slidenum">
              <a:rPr lang="en-US" smtClean="0"/>
              <a:pPr/>
              <a:t>5</a:t>
            </a:fld>
            <a:endParaRPr lang="en-US" dirty="0"/>
          </a:p>
        </p:txBody>
      </p:sp>
      <p:sp>
        <p:nvSpPr>
          <p:cNvPr id="16" name="Rectangle 15">
            <a:extLst>
              <a:ext uri="{FF2B5EF4-FFF2-40B4-BE49-F238E27FC236}">
                <a16:creationId xmlns:a16="http://schemas.microsoft.com/office/drawing/2014/main" id="{C937C6BD-3FCC-6745-B743-18B29D16BD5A}"/>
              </a:ext>
            </a:extLst>
          </p:cNvPr>
          <p:cNvSpPr/>
          <p:nvPr/>
        </p:nvSpPr>
        <p:spPr>
          <a:xfrm>
            <a:off x="952499" y="1485900"/>
            <a:ext cx="8070921" cy="4832092"/>
          </a:xfrm>
          <a:prstGeom prst="rect">
            <a:avLst/>
          </a:prstGeom>
        </p:spPr>
        <p:txBody>
          <a:bodyPr wrap="square">
            <a:spAutoFit/>
          </a:bodyPr>
          <a:lstStyle/>
          <a:p>
            <a:pPr marL="285750" indent="-285750">
              <a:buFont typeface="Arial" panose="020B0604020202020204" pitchFamily="34" charset="0"/>
              <a:buChar char="•"/>
            </a:pPr>
            <a:r>
              <a:rPr lang="en-US" sz="2200" dirty="0">
                <a:solidFill>
                  <a:schemeClr val="accent1">
                    <a:lumMod val="75000"/>
                  </a:schemeClr>
                </a:solidFill>
              </a:rPr>
              <a:t>Positive </a:t>
            </a:r>
            <a:r>
              <a:rPr lang="en-US" sz="2200" dirty="0" err="1">
                <a:solidFill>
                  <a:schemeClr val="accent1">
                    <a:lumMod val="75000"/>
                  </a:schemeClr>
                </a:solidFill>
              </a:rPr>
              <a:t>forcings</a:t>
            </a:r>
            <a:r>
              <a:rPr lang="en-US" sz="2200" dirty="0">
                <a:solidFill>
                  <a:schemeClr val="accent1">
                    <a:lumMod val="75000"/>
                  </a:schemeClr>
                </a:solidFill>
              </a:rPr>
              <a:t>: </a:t>
            </a:r>
          </a:p>
          <a:p>
            <a:pPr marL="742950" lvl="1" indent="-285750">
              <a:buFont typeface="Arial" panose="020B0604020202020204" pitchFamily="34" charset="0"/>
              <a:buChar char="•"/>
            </a:pPr>
            <a:r>
              <a:rPr lang="en-US" sz="2200" dirty="0">
                <a:solidFill>
                  <a:schemeClr val="accent1">
                    <a:lumMod val="75000"/>
                  </a:schemeClr>
                </a:solidFill>
              </a:rPr>
              <a:t>Warming of low latitudes</a:t>
            </a:r>
          </a:p>
          <a:p>
            <a:pPr marL="742950" lvl="1" indent="-285750">
              <a:buFont typeface="Arial" panose="020B0604020202020204" pitchFamily="34" charset="0"/>
              <a:buChar char="•"/>
            </a:pPr>
            <a:r>
              <a:rPr lang="en-US" sz="2200" dirty="0">
                <a:solidFill>
                  <a:schemeClr val="accent1">
                    <a:lumMod val="75000"/>
                  </a:schemeClr>
                </a:solidFill>
              </a:rPr>
              <a:t>Cooling of high latitudes</a:t>
            </a:r>
          </a:p>
          <a:p>
            <a:pPr marL="742950" lvl="1" indent="-285750">
              <a:buFont typeface="Arial" panose="020B0604020202020204" pitchFamily="34" charset="0"/>
              <a:buChar char="•"/>
            </a:pPr>
            <a:r>
              <a:rPr lang="en-US" sz="2200" dirty="0">
                <a:solidFill>
                  <a:schemeClr val="accent1">
                    <a:lumMod val="75000"/>
                  </a:schemeClr>
                </a:solidFill>
              </a:rPr>
              <a:t>Upwelling in subpolar gyre (+North Atlantic Oscillation/Arctic Oscillation?)</a:t>
            </a:r>
          </a:p>
          <a:p>
            <a:pPr marL="742950" lvl="1" indent="-285750">
              <a:buFont typeface="Arial" panose="020B0604020202020204" pitchFamily="34" charset="0"/>
              <a:buChar char="•"/>
            </a:pPr>
            <a:r>
              <a:rPr lang="en-US" sz="2200" dirty="0">
                <a:solidFill>
                  <a:schemeClr val="accent1">
                    <a:lumMod val="75000"/>
                  </a:schemeClr>
                </a:solidFill>
              </a:rPr>
              <a:t>Lateral mixing of salinity by eddies into the mixed layer</a:t>
            </a:r>
          </a:p>
          <a:p>
            <a:pPr marL="742950" lvl="1" indent="-285750">
              <a:buFont typeface="Arial" panose="020B0604020202020204" pitchFamily="34" charset="0"/>
              <a:buChar char="•"/>
            </a:pPr>
            <a:r>
              <a:rPr lang="en-US" sz="2200" dirty="0">
                <a:solidFill>
                  <a:schemeClr val="accent1">
                    <a:lumMod val="75000"/>
                  </a:schemeClr>
                </a:solidFill>
              </a:rPr>
              <a:t>Stronger winds driving more evaporation</a:t>
            </a:r>
          </a:p>
          <a:p>
            <a:pPr marL="285750" indent="-285750">
              <a:buFont typeface="Arial" panose="020B0604020202020204" pitchFamily="34" charset="0"/>
              <a:buChar char="•"/>
            </a:pPr>
            <a:r>
              <a:rPr lang="en-US" sz="2200" dirty="0">
                <a:solidFill>
                  <a:schemeClr val="accent1">
                    <a:lumMod val="75000"/>
                  </a:schemeClr>
                </a:solidFill>
              </a:rPr>
              <a:t>Negative </a:t>
            </a:r>
            <a:r>
              <a:rPr lang="en-US" sz="2200" dirty="0" err="1">
                <a:solidFill>
                  <a:schemeClr val="accent1">
                    <a:lumMod val="75000"/>
                  </a:schemeClr>
                </a:solidFill>
              </a:rPr>
              <a:t>forcings</a:t>
            </a:r>
            <a:r>
              <a:rPr lang="en-US" sz="2200" dirty="0">
                <a:solidFill>
                  <a:schemeClr val="accent1">
                    <a:lumMod val="75000"/>
                  </a:schemeClr>
                </a:solidFill>
              </a:rPr>
              <a:t>:</a:t>
            </a:r>
          </a:p>
          <a:p>
            <a:pPr marL="742950" lvl="1" indent="-285750">
              <a:buFont typeface="Arial" panose="020B0604020202020204" pitchFamily="34" charset="0"/>
              <a:buChar char="•"/>
            </a:pPr>
            <a:r>
              <a:rPr lang="en-US" sz="2200" dirty="0">
                <a:solidFill>
                  <a:schemeClr val="accent1">
                    <a:lumMod val="75000"/>
                  </a:schemeClr>
                </a:solidFill>
              </a:rPr>
              <a:t>Hydrological cycle, </a:t>
            </a:r>
            <a:r>
              <a:rPr lang="en-US" sz="2200" dirty="0" err="1">
                <a:solidFill>
                  <a:schemeClr val="accent1">
                    <a:lumMod val="75000"/>
                  </a:schemeClr>
                </a:solidFill>
              </a:rPr>
              <a:t>salinifies</a:t>
            </a:r>
            <a:r>
              <a:rPr lang="en-US" sz="2200" dirty="0">
                <a:solidFill>
                  <a:schemeClr val="accent1">
                    <a:lumMod val="75000"/>
                  </a:schemeClr>
                </a:solidFill>
              </a:rPr>
              <a:t> tropics and freshens high latitudes</a:t>
            </a:r>
          </a:p>
          <a:p>
            <a:pPr marL="742950" lvl="1" indent="-285750">
              <a:buFont typeface="Arial" panose="020B0604020202020204" pitchFamily="34" charset="0"/>
              <a:buChar char="•"/>
            </a:pPr>
            <a:r>
              <a:rPr lang="en-US" sz="2200" dirty="0">
                <a:solidFill>
                  <a:schemeClr val="accent1">
                    <a:lumMod val="75000"/>
                  </a:schemeClr>
                </a:solidFill>
              </a:rPr>
              <a:t>Warming of high latitudes</a:t>
            </a:r>
          </a:p>
          <a:p>
            <a:pPr marL="742950" lvl="1" indent="-285750">
              <a:buFont typeface="Arial" panose="020B0604020202020204" pitchFamily="34" charset="0"/>
              <a:buChar char="•"/>
            </a:pPr>
            <a:r>
              <a:rPr lang="en-US" sz="2200" dirty="0">
                <a:solidFill>
                  <a:schemeClr val="accent1">
                    <a:lumMod val="75000"/>
                  </a:schemeClr>
                </a:solidFill>
              </a:rPr>
              <a:t>Weak downwelling in subpolar gyre (-NAO/AO?)</a:t>
            </a:r>
          </a:p>
          <a:p>
            <a:pPr marL="742950" lvl="1" indent="-285750">
              <a:buFont typeface="Arial" panose="020B0604020202020204" pitchFamily="34" charset="0"/>
              <a:buChar char="•"/>
            </a:pPr>
            <a:r>
              <a:rPr lang="en-US" sz="2200" dirty="0">
                <a:solidFill>
                  <a:schemeClr val="accent1">
                    <a:lumMod val="75000"/>
                  </a:schemeClr>
                </a:solidFill>
              </a:rPr>
              <a:t>Lateral advection by eddies</a:t>
            </a:r>
          </a:p>
          <a:p>
            <a:pPr marL="742950" lvl="1" indent="-285750">
              <a:buFont typeface="Arial" panose="020B0604020202020204" pitchFamily="34" charset="0"/>
              <a:buChar char="•"/>
            </a:pPr>
            <a:r>
              <a:rPr lang="en-US" sz="2200" dirty="0">
                <a:solidFill>
                  <a:schemeClr val="accent1">
                    <a:lumMod val="75000"/>
                  </a:schemeClr>
                </a:solidFill>
              </a:rPr>
              <a:t>Weaker winds driving less evaporation</a:t>
            </a:r>
          </a:p>
        </p:txBody>
      </p:sp>
      <p:pic>
        <p:nvPicPr>
          <p:cNvPr id="17" name="Picture 4" descr="Cartoon Wind Blowing ">
            <a:extLst>
              <a:ext uri="{FF2B5EF4-FFF2-40B4-BE49-F238E27FC236}">
                <a16:creationId xmlns:a16="http://schemas.microsoft.com/office/drawing/2014/main" id="{12F00F9E-9223-314E-9965-A7BBF204B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005" y="1027906"/>
            <a:ext cx="28575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Quantity Clipart">
            <a:extLst>
              <a:ext uri="{FF2B5EF4-FFF2-40B4-BE49-F238E27FC236}">
                <a16:creationId xmlns:a16="http://schemas.microsoft.com/office/drawing/2014/main" id="{2B357919-A640-C247-9C41-0C9DD919C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5883" y="4339579"/>
            <a:ext cx="1767917" cy="1972321"/>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269270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AMOC: But balances differ in different models</a:t>
            </a:r>
          </a:p>
        </p:txBody>
      </p:sp>
      <p:sp>
        <p:nvSpPr>
          <p:cNvPr id="6" name="Slide Number Placeholder 5"/>
          <p:cNvSpPr>
            <a:spLocks noGrp="1"/>
          </p:cNvSpPr>
          <p:nvPr>
            <p:ph type="sldNum" sz="quarter" idx="17"/>
          </p:nvPr>
        </p:nvSpPr>
        <p:spPr/>
        <p:txBody>
          <a:bodyPr/>
          <a:lstStyle/>
          <a:p>
            <a:fld id="{4EBCDCBD-78E1-0D41-A999-31B5EBF8E02C}" type="slidenum">
              <a:rPr lang="en-US" smtClean="0"/>
              <a:pPr/>
              <a:t>6</a:t>
            </a:fld>
            <a:endParaRPr lang="en-US" dirty="0"/>
          </a:p>
        </p:txBody>
      </p:sp>
      <p:pic>
        <p:nvPicPr>
          <p:cNvPr id="15" name="Picture 14">
            <a:extLst>
              <a:ext uri="{FF2B5EF4-FFF2-40B4-BE49-F238E27FC236}">
                <a16:creationId xmlns:a16="http://schemas.microsoft.com/office/drawing/2014/main" id="{30B6A6C5-B4DA-F942-9ABF-573176F2C330}"/>
              </a:ext>
            </a:extLst>
          </p:cNvPr>
          <p:cNvPicPr>
            <a:picLocks noChangeAspect="1"/>
          </p:cNvPicPr>
          <p:nvPr/>
        </p:nvPicPr>
        <p:blipFill>
          <a:blip r:embed="rId3"/>
          <a:stretch>
            <a:fillRect/>
          </a:stretch>
        </p:blipFill>
        <p:spPr>
          <a:xfrm>
            <a:off x="457200" y="1374665"/>
            <a:ext cx="5061186" cy="3717708"/>
          </a:xfrm>
          <a:prstGeom prst="rect">
            <a:avLst/>
          </a:prstGeom>
        </p:spPr>
      </p:pic>
      <p:pic>
        <p:nvPicPr>
          <p:cNvPr id="16" name="Picture 15">
            <a:extLst>
              <a:ext uri="{FF2B5EF4-FFF2-40B4-BE49-F238E27FC236}">
                <a16:creationId xmlns:a16="http://schemas.microsoft.com/office/drawing/2014/main" id="{298E12FB-06F9-3248-AA2F-E11773D7344D}"/>
              </a:ext>
            </a:extLst>
          </p:cNvPr>
          <p:cNvPicPr>
            <a:picLocks noChangeAspect="1"/>
          </p:cNvPicPr>
          <p:nvPr/>
        </p:nvPicPr>
        <p:blipFill>
          <a:blip r:embed="rId4"/>
          <a:stretch>
            <a:fillRect/>
          </a:stretch>
        </p:blipFill>
        <p:spPr>
          <a:xfrm>
            <a:off x="6134299" y="2825720"/>
            <a:ext cx="5372227" cy="3613180"/>
          </a:xfrm>
          <a:prstGeom prst="rect">
            <a:avLst/>
          </a:prstGeom>
        </p:spPr>
      </p:pic>
      <p:sp>
        <p:nvSpPr>
          <p:cNvPr id="17" name="TextBox 16">
            <a:extLst>
              <a:ext uri="{FF2B5EF4-FFF2-40B4-BE49-F238E27FC236}">
                <a16:creationId xmlns:a16="http://schemas.microsoft.com/office/drawing/2014/main" id="{FE4AA9B4-5254-5E48-913E-3A6302D928D4}"/>
              </a:ext>
            </a:extLst>
          </p:cNvPr>
          <p:cNvSpPr txBox="1"/>
          <p:nvPr/>
        </p:nvSpPr>
        <p:spPr>
          <a:xfrm>
            <a:off x="5662310" y="1181100"/>
            <a:ext cx="6105725" cy="2308324"/>
          </a:xfrm>
          <a:prstGeom prst="rect">
            <a:avLst/>
          </a:prstGeom>
          <a:noFill/>
        </p:spPr>
        <p:txBody>
          <a:bodyPr wrap="square" rtlCol="0">
            <a:spAutoFit/>
          </a:bodyPr>
          <a:lstStyle/>
          <a:p>
            <a:r>
              <a:rPr lang="en-US" dirty="0">
                <a:solidFill>
                  <a:schemeClr val="accent1">
                    <a:lumMod val="75000"/>
                  </a:schemeClr>
                </a:solidFill>
              </a:rPr>
              <a:t>Sensitivity of convection/overturning depends on parameters</a:t>
            </a:r>
          </a:p>
          <a:p>
            <a:r>
              <a:rPr lang="en-US" dirty="0">
                <a:solidFill>
                  <a:schemeClr val="accent1">
                    <a:lumMod val="75000"/>
                  </a:schemeClr>
                </a:solidFill>
              </a:rPr>
              <a:t>(note difference between colors)</a:t>
            </a:r>
          </a:p>
          <a:p>
            <a:endParaRPr lang="en-US" dirty="0">
              <a:solidFill>
                <a:schemeClr val="accent1">
                  <a:lumMod val="75000"/>
                </a:schemeClr>
              </a:solidFill>
            </a:endParaRPr>
          </a:p>
          <a:p>
            <a:r>
              <a:rPr lang="en-US" dirty="0">
                <a:solidFill>
                  <a:schemeClr val="accent1">
                    <a:lumMod val="75000"/>
                  </a:schemeClr>
                </a:solidFill>
              </a:rPr>
              <a:t>Sign of change under increased CO2 also depends on overturning</a:t>
            </a:r>
          </a:p>
          <a:p>
            <a:endParaRPr lang="en-US" dirty="0">
              <a:solidFill>
                <a:schemeClr val="accent1">
                  <a:lumMod val="75000"/>
                </a:schemeClr>
              </a:solidFill>
            </a:endParaRPr>
          </a:p>
          <a:p>
            <a:endParaRPr lang="en-US" dirty="0"/>
          </a:p>
        </p:txBody>
      </p:sp>
      <p:sp>
        <p:nvSpPr>
          <p:cNvPr id="18" name="TextBox 17">
            <a:extLst>
              <a:ext uri="{FF2B5EF4-FFF2-40B4-BE49-F238E27FC236}">
                <a16:creationId xmlns:a16="http://schemas.microsoft.com/office/drawing/2014/main" id="{E67FF4A8-FF2B-DC48-A71C-AC793461ABA3}"/>
              </a:ext>
            </a:extLst>
          </p:cNvPr>
          <p:cNvSpPr txBox="1"/>
          <p:nvPr/>
        </p:nvSpPr>
        <p:spPr>
          <a:xfrm>
            <a:off x="1027226" y="1005333"/>
            <a:ext cx="4314001" cy="369332"/>
          </a:xfrm>
          <a:prstGeom prst="rect">
            <a:avLst/>
          </a:prstGeom>
          <a:noFill/>
        </p:spPr>
        <p:txBody>
          <a:bodyPr wrap="none" rtlCol="0">
            <a:spAutoFit/>
          </a:bodyPr>
          <a:lstStyle/>
          <a:p>
            <a:r>
              <a:rPr lang="en-US" dirty="0">
                <a:solidFill>
                  <a:schemeClr val="accent1">
                    <a:lumMod val="75000"/>
                  </a:schemeClr>
                </a:solidFill>
              </a:rPr>
              <a:t>Atlantic overturning </a:t>
            </a:r>
            <a:r>
              <a:rPr lang="en-US" dirty="0" err="1">
                <a:solidFill>
                  <a:schemeClr val="accent1">
                    <a:lumMod val="75000"/>
                  </a:schemeClr>
                </a:solidFill>
              </a:rPr>
              <a:t>streamfunction</a:t>
            </a:r>
            <a:r>
              <a:rPr lang="en-US" dirty="0">
                <a:solidFill>
                  <a:schemeClr val="accent1">
                    <a:lumMod val="75000"/>
                  </a:schemeClr>
                </a:solidFill>
              </a:rPr>
              <a:t> in </a:t>
            </a:r>
            <a:r>
              <a:rPr lang="en-US" dirty="0" err="1">
                <a:solidFill>
                  <a:schemeClr val="accent1">
                    <a:lumMod val="75000"/>
                  </a:schemeClr>
                </a:solidFill>
              </a:rPr>
              <a:t>Sv</a:t>
            </a:r>
            <a:endParaRPr lang="en-US" dirty="0">
              <a:solidFill>
                <a:schemeClr val="accent1">
                  <a:lumMod val="75000"/>
                </a:schemeClr>
              </a:solidFill>
            </a:endParaRPr>
          </a:p>
        </p:txBody>
      </p:sp>
      <p:sp>
        <p:nvSpPr>
          <p:cNvPr id="19" name="TextBox 18">
            <a:extLst>
              <a:ext uri="{FF2B5EF4-FFF2-40B4-BE49-F238E27FC236}">
                <a16:creationId xmlns:a16="http://schemas.microsoft.com/office/drawing/2014/main" id="{547B1D66-AE98-C341-8BB4-2F2BEDFE92D6}"/>
              </a:ext>
            </a:extLst>
          </p:cNvPr>
          <p:cNvSpPr txBox="1"/>
          <p:nvPr/>
        </p:nvSpPr>
        <p:spPr>
          <a:xfrm>
            <a:off x="666749" y="5039091"/>
            <a:ext cx="5435657" cy="1569660"/>
          </a:xfrm>
          <a:prstGeom prst="rect">
            <a:avLst/>
          </a:prstGeom>
          <a:noFill/>
        </p:spPr>
        <p:txBody>
          <a:bodyPr wrap="square" rtlCol="0">
            <a:spAutoFit/>
          </a:bodyPr>
          <a:lstStyle/>
          <a:p>
            <a:r>
              <a:rPr lang="en-US" dirty="0">
                <a:solidFill>
                  <a:schemeClr val="accent1">
                    <a:lumMod val="75000"/>
                  </a:schemeClr>
                </a:solidFill>
              </a:rPr>
              <a:t>Associated differences in interaction of convective plumes with oceanic dead zones (low-oxygen waters) give opposite sign changes under global warming. </a:t>
            </a:r>
          </a:p>
          <a:p>
            <a:endParaRPr lang="en-US" sz="600" dirty="0"/>
          </a:p>
          <a:p>
            <a:r>
              <a:rPr lang="en-US" dirty="0" err="1">
                <a:solidFill>
                  <a:schemeClr val="accent1">
                    <a:lumMod val="75000"/>
                  </a:schemeClr>
                </a:solidFill>
              </a:rPr>
              <a:t>Bahl</a:t>
            </a:r>
            <a:r>
              <a:rPr lang="en-US" dirty="0">
                <a:solidFill>
                  <a:schemeClr val="accent1">
                    <a:lumMod val="75000"/>
                  </a:schemeClr>
                </a:solidFill>
              </a:rPr>
              <a:t>, Gnanadesikan and </a:t>
            </a:r>
            <a:r>
              <a:rPr lang="en-US" dirty="0" err="1">
                <a:solidFill>
                  <a:schemeClr val="accent1">
                    <a:lumMod val="75000"/>
                  </a:schemeClr>
                </a:solidFill>
              </a:rPr>
              <a:t>Pradal</a:t>
            </a:r>
            <a:r>
              <a:rPr lang="en-US" dirty="0">
                <a:solidFill>
                  <a:schemeClr val="accent1">
                    <a:lumMod val="75000"/>
                  </a:schemeClr>
                </a:solidFill>
              </a:rPr>
              <a:t>, GBC, 2019</a:t>
            </a:r>
          </a:p>
        </p:txBody>
      </p:sp>
      <p:sp>
        <p:nvSpPr>
          <p:cNvPr id="20" name="TextBox 19">
            <a:extLst>
              <a:ext uri="{FF2B5EF4-FFF2-40B4-BE49-F238E27FC236}">
                <a16:creationId xmlns:a16="http://schemas.microsoft.com/office/drawing/2014/main" id="{8B84BCDE-AC29-3C4C-879E-C9209BE075BD}"/>
              </a:ext>
            </a:extLst>
          </p:cNvPr>
          <p:cNvSpPr txBox="1"/>
          <p:nvPr/>
        </p:nvSpPr>
        <p:spPr>
          <a:xfrm>
            <a:off x="2641441" y="2941910"/>
            <a:ext cx="2123268" cy="1754326"/>
          </a:xfrm>
          <a:prstGeom prst="rect">
            <a:avLst/>
          </a:prstGeom>
          <a:noFill/>
        </p:spPr>
        <p:txBody>
          <a:bodyPr wrap="square" rtlCol="0">
            <a:spAutoFit/>
          </a:bodyPr>
          <a:lstStyle/>
          <a:p>
            <a:r>
              <a:rPr lang="en-US" dirty="0"/>
              <a:t>Low lateral mixing</a:t>
            </a:r>
          </a:p>
          <a:p>
            <a:r>
              <a:rPr lang="en-US" dirty="0">
                <a:solidFill>
                  <a:srgbClr val="FF0000"/>
                </a:solidFill>
              </a:rPr>
              <a:t>High lateral mixing</a:t>
            </a:r>
          </a:p>
          <a:p>
            <a:endParaRPr lang="en-US" dirty="0"/>
          </a:p>
          <a:p>
            <a:r>
              <a:rPr lang="en-US" dirty="0"/>
              <a:t>Solid: Preindustrial</a:t>
            </a:r>
          </a:p>
          <a:p>
            <a:r>
              <a:rPr lang="en-US" dirty="0"/>
              <a:t>Dashed: 2xCO2</a:t>
            </a:r>
          </a:p>
          <a:p>
            <a:endParaRPr lang="en-US" dirty="0"/>
          </a:p>
        </p:txBody>
      </p:sp>
      <p:sp>
        <p:nvSpPr>
          <p:cNvPr id="21" name="TextBox 20">
            <a:extLst>
              <a:ext uri="{FF2B5EF4-FFF2-40B4-BE49-F238E27FC236}">
                <a16:creationId xmlns:a16="http://schemas.microsoft.com/office/drawing/2014/main" id="{E0EDC76C-D3C5-704F-A3DD-D8C988FFF9F8}"/>
              </a:ext>
            </a:extLst>
          </p:cNvPr>
          <p:cNvSpPr txBox="1"/>
          <p:nvPr/>
        </p:nvSpPr>
        <p:spPr>
          <a:xfrm>
            <a:off x="8507278" y="4714533"/>
            <a:ext cx="1928990" cy="369332"/>
          </a:xfrm>
          <a:prstGeom prst="rect">
            <a:avLst/>
          </a:prstGeom>
          <a:noFill/>
        </p:spPr>
        <p:txBody>
          <a:bodyPr wrap="none" rtlCol="0">
            <a:spAutoFit/>
          </a:bodyPr>
          <a:lstStyle/>
          <a:p>
            <a:r>
              <a:rPr lang="en-US" dirty="0"/>
              <a:t>High lateral mixing</a:t>
            </a:r>
          </a:p>
        </p:txBody>
      </p:sp>
      <p:sp>
        <p:nvSpPr>
          <p:cNvPr id="22" name="TextBox 21">
            <a:extLst>
              <a:ext uri="{FF2B5EF4-FFF2-40B4-BE49-F238E27FC236}">
                <a16:creationId xmlns:a16="http://schemas.microsoft.com/office/drawing/2014/main" id="{32D2BD44-ADDB-CD43-865A-D3AEC432B782}"/>
              </a:ext>
            </a:extLst>
          </p:cNvPr>
          <p:cNvSpPr txBox="1"/>
          <p:nvPr/>
        </p:nvSpPr>
        <p:spPr>
          <a:xfrm>
            <a:off x="8504696" y="3429000"/>
            <a:ext cx="1884811" cy="369332"/>
          </a:xfrm>
          <a:prstGeom prst="rect">
            <a:avLst/>
          </a:prstGeom>
          <a:noFill/>
        </p:spPr>
        <p:txBody>
          <a:bodyPr wrap="none" rtlCol="0">
            <a:spAutoFit/>
          </a:bodyPr>
          <a:lstStyle/>
          <a:p>
            <a:r>
              <a:rPr lang="en-US" dirty="0"/>
              <a:t>Low lateral mixing</a:t>
            </a:r>
          </a:p>
        </p:txBody>
      </p:sp>
      <p:sp>
        <p:nvSpPr>
          <p:cNvPr id="13"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393397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00"/>
            <a:ext cx="8464185" cy="762000"/>
          </a:xfrm>
        </p:spPr>
        <p:txBody>
          <a:bodyPr>
            <a:normAutofit/>
          </a:bodyPr>
          <a:lstStyle/>
          <a:p>
            <a:r>
              <a:rPr lang="en-US" dirty="0"/>
              <a:t>AMOC Climate Modeling Challenges</a:t>
            </a:r>
          </a:p>
        </p:txBody>
      </p:sp>
      <p:sp>
        <p:nvSpPr>
          <p:cNvPr id="6" name="Slide Number Placeholder 5"/>
          <p:cNvSpPr>
            <a:spLocks noGrp="1"/>
          </p:cNvSpPr>
          <p:nvPr>
            <p:ph type="sldNum" sz="quarter" idx="17"/>
          </p:nvPr>
        </p:nvSpPr>
        <p:spPr/>
        <p:txBody>
          <a:bodyPr/>
          <a:lstStyle/>
          <a:p>
            <a:fld id="{4EBCDCBD-78E1-0D41-A999-31B5EBF8E02C}" type="slidenum">
              <a:rPr lang="en-US" smtClean="0"/>
              <a:pPr/>
              <a:t>7</a:t>
            </a:fld>
            <a:endParaRPr lang="en-US" dirty="0"/>
          </a:p>
        </p:txBody>
      </p:sp>
      <p:sp>
        <p:nvSpPr>
          <p:cNvPr id="5" name="Rectangle 4">
            <a:extLst>
              <a:ext uri="{FF2B5EF4-FFF2-40B4-BE49-F238E27FC236}">
                <a16:creationId xmlns:a16="http://schemas.microsoft.com/office/drawing/2014/main" id="{F79BE995-E843-F846-B9BD-FFE0AFE47AFA}"/>
              </a:ext>
            </a:extLst>
          </p:cNvPr>
          <p:cNvSpPr/>
          <p:nvPr/>
        </p:nvSpPr>
        <p:spPr>
          <a:xfrm>
            <a:off x="914327" y="1410408"/>
            <a:ext cx="10038376" cy="2554545"/>
          </a:xfrm>
          <a:prstGeom prst="rect">
            <a:avLst/>
          </a:prstGeom>
        </p:spPr>
        <p:txBody>
          <a:bodyPr wrap="square">
            <a:spAutoFit/>
          </a:bodyPr>
          <a:lstStyle/>
          <a:p>
            <a:pPr marL="285750" indent="-285750">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Ocean data is sparse</a:t>
            </a:r>
          </a:p>
          <a:p>
            <a:pPr marL="742950" lvl="1" indent="-285750">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Historical records limited mainly to ship tracks</a:t>
            </a:r>
          </a:p>
          <a:p>
            <a:pPr marL="1200150" lvl="2" indent="-285750">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biases data to Northern hemisphere</a:t>
            </a:r>
          </a:p>
          <a:p>
            <a:pPr marL="742950" lvl="1" indent="-285750">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Satellites and autonomous floats increase available data</a:t>
            </a:r>
          </a:p>
          <a:p>
            <a:pPr marL="742950" lvl="1" indent="-285750">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Still limited to the surface for satellites and to a sparse array of locations with drifters </a:t>
            </a:r>
          </a:p>
          <a:p>
            <a:pPr marL="285750" indent="-285750">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Computational Limitations</a:t>
            </a:r>
          </a:p>
          <a:p>
            <a:pPr marL="285750" indent="-285750">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Asking questions of the model prohibitive</a:t>
            </a:r>
          </a:p>
        </p:txBody>
      </p:sp>
      <p:sp>
        <p:nvSpPr>
          <p:cNvPr id="7"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3360054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PACMANs</a:t>
            </a:r>
          </a:p>
        </p:txBody>
      </p:sp>
      <p:sp>
        <p:nvSpPr>
          <p:cNvPr id="6" name="Slide Number Placeholder 5"/>
          <p:cNvSpPr>
            <a:spLocks noGrp="1"/>
          </p:cNvSpPr>
          <p:nvPr>
            <p:ph type="sldNum" sz="quarter" idx="17"/>
          </p:nvPr>
        </p:nvSpPr>
        <p:spPr/>
        <p:txBody>
          <a:bodyPr/>
          <a:lstStyle/>
          <a:p>
            <a:fld id="{4EBCDCBD-78E1-0D41-A999-31B5EBF8E02C}" type="slidenum">
              <a:rPr lang="en-US" smtClean="0"/>
              <a:pPr/>
              <a:t>8</a:t>
            </a:fld>
            <a:endParaRPr lang="en-US" dirty="0"/>
          </a:p>
        </p:txBody>
      </p:sp>
      <p:sp>
        <p:nvSpPr>
          <p:cNvPr id="13" name="Rectangle 4">
            <a:extLst>
              <a:ext uri="{FF2B5EF4-FFF2-40B4-BE49-F238E27FC236}">
                <a16:creationId xmlns:a16="http://schemas.microsoft.com/office/drawing/2014/main" id="{CFB6574E-CAF6-344E-91AD-88F9588A9FEA}"/>
              </a:ext>
            </a:extLst>
          </p:cNvPr>
          <p:cNvSpPr>
            <a:spLocks noChangeArrowheads="1"/>
          </p:cNvSpPr>
          <p:nvPr/>
        </p:nvSpPr>
        <p:spPr bwMode="auto">
          <a:xfrm>
            <a:off x="2433711" y="1892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1" name="Graphic 5">
            <a:extLst>
              <a:ext uri="{FF2B5EF4-FFF2-40B4-BE49-F238E27FC236}">
                <a16:creationId xmlns:a16="http://schemas.microsoft.com/office/drawing/2014/main" id="{F13F3D13-DF46-8A44-97F1-A103A3A5A8B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57200" y="961872"/>
            <a:ext cx="11088356" cy="5340417"/>
          </a:xfrm>
          <a:prstGeom prst="rect">
            <a:avLst/>
          </a:prstGeom>
        </p:spPr>
      </p:pic>
      <p:sp>
        <p:nvSpPr>
          <p:cNvPr id="14" name="Rectangle 5">
            <a:extLst>
              <a:ext uri="{FF2B5EF4-FFF2-40B4-BE49-F238E27FC236}">
                <a16:creationId xmlns:a16="http://schemas.microsoft.com/office/drawing/2014/main" id="{174C7E64-97A1-194A-B449-E7E0AC8878F0}"/>
              </a:ext>
            </a:extLst>
          </p:cNvPr>
          <p:cNvSpPr>
            <a:spLocks noChangeArrowheads="1"/>
          </p:cNvSpPr>
          <p:nvPr/>
        </p:nvSpPr>
        <p:spPr bwMode="auto">
          <a:xfrm>
            <a:off x="1066799" y="6145541"/>
            <a:ext cx="10058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Physics-informed AI Climate Model Agent Neuro-symbolic Simulator (PACMANS) for Tipping Point Discovery Framework.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8"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516404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2D166D10-C664-9D47-A471-92A52D9D2C41}"/>
              </a:ext>
            </a:extLst>
          </p:cNvPr>
          <p:cNvSpPr txBox="1">
            <a:spLocks/>
          </p:cNvSpPr>
          <p:nvPr/>
        </p:nvSpPr>
        <p:spPr>
          <a:xfrm>
            <a:off x="952500" y="1181100"/>
            <a:ext cx="10487802" cy="4868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lumMod val="75000"/>
                  </a:schemeClr>
                </a:solidFill>
              </a:rPr>
              <a:t>Build a new climate tipping point dataset </a:t>
            </a:r>
            <a:r>
              <a:rPr lang="en-US" sz="2400" dirty="0">
                <a:solidFill>
                  <a:schemeClr val="accent1">
                    <a:lumMod val="75000"/>
                  </a:schemeClr>
                </a:solidFill>
              </a:rPr>
              <a:t>for AI exploration</a:t>
            </a:r>
          </a:p>
          <a:p>
            <a:r>
              <a:rPr lang="en-US" sz="2400" b="1" dirty="0">
                <a:solidFill>
                  <a:schemeClr val="accent1">
                    <a:lumMod val="75000"/>
                  </a:schemeClr>
                </a:solidFill>
              </a:rPr>
              <a:t>Reduce</a:t>
            </a:r>
            <a:r>
              <a:rPr lang="en-US" sz="2400" dirty="0">
                <a:solidFill>
                  <a:schemeClr val="accent1">
                    <a:lumMod val="75000"/>
                  </a:schemeClr>
                </a:solidFill>
              </a:rPr>
              <a:t> </a:t>
            </a:r>
            <a:r>
              <a:rPr lang="en-US" sz="2400" b="1" dirty="0">
                <a:solidFill>
                  <a:schemeClr val="accent1">
                    <a:lumMod val="75000"/>
                  </a:schemeClr>
                </a:solidFill>
              </a:rPr>
              <a:t>computations</a:t>
            </a:r>
            <a:r>
              <a:rPr lang="en-US" sz="2400" dirty="0">
                <a:solidFill>
                  <a:schemeClr val="accent1">
                    <a:lumMod val="75000"/>
                  </a:schemeClr>
                </a:solidFill>
              </a:rPr>
              <a:t> </a:t>
            </a:r>
            <a:r>
              <a:rPr lang="en-US" sz="2400" b="1" dirty="0">
                <a:solidFill>
                  <a:schemeClr val="accent1">
                    <a:lumMod val="75000"/>
                  </a:schemeClr>
                </a:solidFill>
              </a:rPr>
              <a:t>of large climate model ensembles </a:t>
            </a:r>
            <a:r>
              <a:rPr lang="en-US" sz="2400" dirty="0">
                <a:solidFill>
                  <a:schemeClr val="accent1">
                    <a:lumMod val="75000"/>
                  </a:schemeClr>
                </a:solidFill>
              </a:rPr>
              <a:t>that prohibit asking questions of the models pertaining to tipping point studies</a:t>
            </a:r>
          </a:p>
          <a:p>
            <a:r>
              <a:rPr lang="en-US" sz="2400" b="1" dirty="0">
                <a:solidFill>
                  <a:schemeClr val="accent1">
                    <a:lumMod val="75000"/>
                  </a:schemeClr>
                </a:solidFill>
              </a:rPr>
              <a:t>Create a proof-of-concept climate neuro-symbolic language </a:t>
            </a:r>
            <a:r>
              <a:rPr lang="en-US" sz="2400" dirty="0">
                <a:solidFill>
                  <a:schemeClr val="accent1">
                    <a:lumMod val="75000"/>
                  </a:schemeClr>
                </a:solidFill>
              </a:rPr>
              <a:t>to represent problems that map modeler-specific problems into a symbolic representation that can be reasoned upon</a:t>
            </a:r>
          </a:p>
          <a:p>
            <a:r>
              <a:rPr lang="en-US" sz="2400" b="1" dirty="0">
                <a:solidFill>
                  <a:schemeClr val="accent1">
                    <a:lumMod val="75000"/>
                  </a:schemeClr>
                </a:solidFill>
              </a:rPr>
              <a:t>Extend </a:t>
            </a:r>
            <a:r>
              <a:rPr lang="en-US" sz="2400" b="1" dirty="0" err="1">
                <a:solidFill>
                  <a:schemeClr val="accent1">
                    <a:lumMod val="75000"/>
                  </a:schemeClr>
                </a:solidFill>
              </a:rPr>
              <a:t>Kevrekidis</a:t>
            </a:r>
            <a:r>
              <a:rPr lang="en-US" sz="2400" b="1" dirty="0">
                <a:solidFill>
                  <a:schemeClr val="accent1">
                    <a:lumMod val="75000"/>
                  </a:schemeClr>
                </a:solidFill>
              </a:rPr>
              <a:t>’</a:t>
            </a:r>
            <a:r>
              <a:rPr lang="en-US" sz="2400" dirty="0">
                <a:solidFill>
                  <a:schemeClr val="accent1">
                    <a:lumMod val="75000"/>
                  </a:schemeClr>
                </a:solidFill>
              </a:rPr>
              <a:t> </a:t>
            </a:r>
            <a:r>
              <a:rPr lang="en-US" sz="2400" b="1" dirty="0">
                <a:solidFill>
                  <a:schemeClr val="accent1">
                    <a:lumMod val="75000"/>
                  </a:schemeClr>
                </a:solidFill>
              </a:rPr>
              <a:t>work that enables tipping point discovery for coarse surrogate models using bifurcation </a:t>
            </a:r>
            <a:r>
              <a:rPr lang="en-US" sz="2400" dirty="0">
                <a:solidFill>
                  <a:schemeClr val="accent1">
                    <a:lumMod val="75000"/>
                  </a:schemeClr>
                </a:solidFill>
              </a:rPr>
              <a:t>and use it for neural unsupervised exploration</a:t>
            </a:r>
          </a:p>
          <a:p>
            <a:r>
              <a:rPr lang="en-US" sz="2400" dirty="0">
                <a:solidFill>
                  <a:schemeClr val="accent1">
                    <a:lumMod val="75000"/>
                  </a:schemeClr>
                </a:solidFill>
              </a:rPr>
              <a:t>Use the neuro-symbolic language and neural exploration to </a:t>
            </a:r>
            <a:r>
              <a:rPr lang="en-US" sz="2400" b="1" dirty="0">
                <a:solidFill>
                  <a:schemeClr val="accent1">
                    <a:lumMod val="75000"/>
                  </a:schemeClr>
                </a:solidFill>
              </a:rPr>
              <a:t>build causal paths that can be reasoned upon</a:t>
            </a:r>
            <a:r>
              <a:rPr lang="en-US" sz="2400" dirty="0">
                <a:solidFill>
                  <a:schemeClr val="accent1">
                    <a:lumMod val="75000"/>
                  </a:schemeClr>
                </a:solidFill>
              </a:rPr>
              <a:t> and </a:t>
            </a:r>
            <a:r>
              <a:rPr lang="en-US" sz="2400" b="1" dirty="0">
                <a:solidFill>
                  <a:schemeClr val="accent1">
                    <a:lumMod val="75000"/>
                  </a:schemeClr>
                </a:solidFill>
              </a:rPr>
              <a:t>provide AI explainability </a:t>
            </a:r>
          </a:p>
          <a:p>
            <a:r>
              <a:rPr lang="en-US" sz="2400" b="1" dirty="0">
                <a:solidFill>
                  <a:schemeClr val="accent1">
                    <a:lumMod val="75000"/>
                  </a:schemeClr>
                </a:solidFill>
              </a:rPr>
              <a:t>Apply this methodology to the AMOC use case</a:t>
            </a:r>
            <a:endParaRPr lang="en-US" sz="2400" dirty="0">
              <a:solidFill>
                <a:schemeClr val="accent1">
                  <a:lumMod val="75000"/>
                </a:schemeClr>
              </a:solidFill>
            </a:endParaRPr>
          </a:p>
          <a:p>
            <a:pPr marL="0" indent="0">
              <a:buNone/>
            </a:pPr>
            <a:endParaRPr lang="en-US" sz="2400" dirty="0"/>
          </a:p>
        </p:txBody>
      </p:sp>
      <p:sp>
        <p:nvSpPr>
          <p:cNvPr id="2" name="Title 1"/>
          <p:cNvSpPr>
            <a:spLocks noGrp="1"/>
          </p:cNvSpPr>
          <p:nvPr>
            <p:ph type="title"/>
          </p:nvPr>
        </p:nvSpPr>
        <p:spPr/>
        <p:txBody>
          <a:bodyPr/>
          <a:lstStyle/>
          <a:p>
            <a:r>
              <a:rPr lang="en-US" dirty="0"/>
              <a:t>Goals:</a:t>
            </a:r>
          </a:p>
        </p:txBody>
      </p:sp>
      <p:sp>
        <p:nvSpPr>
          <p:cNvPr id="6" name="Slide Number Placeholder 5"/>
          <p:cNvSpPr>
            <a:spLocks noGrp="1"/>
          </p:cNvSpPr>
          <p:nvPr>
            <p:ph type="sldNum" sz="quarter" idx="17"/>
          </p:nvPr>
        </p:nvSpPr>
        <p:spPr/>
        <p:txBody>
          <a:bodyPr/>
          <a:lstStyle/>
          <a:p>
            <a:fld id="{4EBCDCBD-78E1-0D41-A999-31B5EBF8E02C}" type="slidenum">
              <a:rPr lang="en-US" smtClean="0"/>
              <a:pPr/>
              <a:t>9</a:t>
            </a:fld>
            <a:endParaRPr lang="en-US" dirty="0"/>
          </a:p>
        </p:txBody>
      </p:sp>
      <p:sp>
        <p:nvSpPr>
          <p:cNvPr id="7" name="Date Placeholder 3"/>
          <p:cNvSpPr>
            <a:spLocks noGrp="1"/>
          </p:cNvSpPr>
          <p:nvPr>
            <p:ph type="dt" sz="half" idx="15"/>
          </p:nvPr>
        </p:nvSpPr>
        <p:spPr>
          <a:xfrm>
            <a:off x="10036810" y="6500814"/>
            <a:ext cx="1371600" cy="357186"/>
          </a:xfrm>
        </p:spPr>
        <p:txBody>
          <a:bodyPr/>
          <a:lstStyle/>
          <a:p>
            <a:r>
              <a:rPr lang="en-US" dirty="0" smtClean="0"/>
              <a:t>15 December 2021</a:t>
            </a:r>
            <a:endParaRPr lang="en-US" dirty="0"/>
          </a:p>
        </p:txBody>
      </p:sp>
    </p:spTree>
    <p:extLst>
      <p:ext uri="{BB962C8B-B14F-4D97-AF65-F5344CB8AC3E}">
        <p14:creationId xmlns:p14="http://schemas.microsoft.com/office/powerpoint/2010/main" val="3695350782"/>
      </p:ext>
    </p:extLst>
  </p:cSld>
  <p:clrMapOvr>
    <a:masterClrMapping/>
  </p:clrMapOvr>
</p:sld>
</file>

<file path=ppt/theme/theme1.xml><?xml version="1.0" encoding="utf-8"?>
<a:theme xmlns:a="http://schemas.openxmlformats.org/drawingml/2006/main" name="APL-PowerPoint-Theme_light">
  <a:themeElements>
    <a:clrScheme name="Custom 24">
      <a:dk1>
        <a:srgbClr val="000000"/>
      </a:dk1>
      <a:lt1>
        <a:srgbClr val="FFFFFF"/>
      </a:lt1>
      <a:dk2>
        <a:srgbClr val="44546A"/>
      </a:dk2>
      <a:lt2>
        <a:srgbClr val="E7E6E6"/>
      </a:lt2>
      <a:accent1>
        <a:srgbClr val="002C73"/>
      </a:accent1>
      <a:accent2>
        <a:srgbClr val="3E8EDE"/>
      </a:accent2>
      <a:accent3>
        <a:srgbClr val="74AA50"/>
      </a:accent3>
      <a:accent4>
        <a:srgbClr val="D2D755"/>
      </a:accent4>
      <a:accent5>
        <a:srgbClr val="FF9E16"/>
      </a:accent5>
      <a:accent6>
        <a:srgbClr val="E03C30"/>
      </a:accent6>
      <a:hlink>
        <a:srgbClr val="0537FF"/>
      </a:hlink>
      <a:folHlink>
        <a:srgbClr val="953A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19050">
          <a:noFill/>
        </a:ln>
      </a:spPr>
      <a:bodyPr wrap="square" rtlCol="0">
        <a:spAutoFit/>
      </a:bodyPr>
      <a:lstStyle>
        <a:defPPr>
          <a:defRPr sz="2000" dirty="0" err="1" smtClean="0">
            <a:solidFill>
              <a:schemeClr val="tx2">
                <a:lumMod val="75000"/>
              </a:schemeClr>
            </a:solidFill>
          </a:defRPr>
        </a:defPPr>
      </a:lstStyle>
    </a:txDef>
  </a:objectDefaults>
  <a:extraClrSchemeLst/>
  <a:extLst>
    <a:ext uri="{05A4C25C-085E-4340-85A3-A5531E510DB2}">
      <thm15:themeFamily xmlns:thm15="http://schemas.microsoft.com/office/thememl/2012/main" name="Presentation81" id="{7A4915C6-3548-304C-837E-9D7FABA9E6F8}" vid="{68C4F74D-CB5C-5A44-86F3-1D5D9A4C17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57BFD2CB1E744298C1AF8AA7379FF3" ma:contentTypeVersion="2" ma:contentTypeDescription="Create a new document." ma:contentTypeScope="" ma:versionID="5e5edfd3ff4647b6398a429cc3de810e">
  <xsd:schema xmlns:xsd="http://www.w3.org/2001/XMLSchema" xmlns:xs="http://www.w3.org/2001/XMLSchema" xmlns:p="http://schemas.microsoft.com/office/2006/metadata/properties" xmlns:ns1="http://schemas.microsoft.com/sharepoint/v3" xmlns:ns2="http://schemas.microsoft.com/sharepoint/v4" targetNamespace="http://schemas.microsoft.com/office/2006/metadata/properties" ma:root="true" ma:fieldsID="b0baf92c7a4c4eedf4e3329f85509741" ns1:_="" ns2:_="">
    <xsd:import namespace="http://schemas.microsoft.com/sharepoint/v3"/>
    <xsd:import namespace="http://schemas.microsoft.com/sharepoint/v4"/>
    <xsd:element name="properties">
      <xsd:complexType>
        <xsd:sequence>
          <xsd:element name="documentManagement">
            <xsd:complexType>
              <xsd:all>
                <xsd:element ref="ns1:PublishingStartDate" minOccurs="0"/>
                <xsd:element ref="ns1:PublishingExpirationDate" minOccurs="0"/>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0"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FD810B3-75BC-4625-AF09-188C8F0E877B}">
  <ds:schemaRefs>
    <ds:schemaRef ds:uri="http://schemas.microsoft.com/sharepoint/v3/contenttype/forms"/>
  </ds:schemaRefs>
</ds:datastoreItem>
</file>

<file path=customXml/itemProps2.xml><?xml version="1.0" encoding="utf-8"?>
<ds:datastoreItem xmlns:ds="http://schemas.openxmlformats.org/officeDocument/2006/customXml" ds:itemID="{2C63BFA8-4C96-414D-83E3-AF1F3DC33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824ECF-CBB8-40F5-A3F9-4793A9B63268}">
  <ds:schemaRefs>
    <ds:schemaRef ds:uri="http://schemas.microsoft.com/office/2006/metadata/properties"/>
    <ds:schemaRef ds:uri="http://schemas.microsoft.com/office/infopath/2007/PartnerControls"/>
    <ds:schemaRef ds:uri="http://schemas.microsoft.com/sharepoint/v4"/>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APL-PowerPoint-Theme_light</Template>
  <TotalTime>16195</TotalTime>
  <Words>3625</Words>
  <Application>Microsoft Office PowerPoint</Application>
  <PresentationFormat>Widescreen</PresentationFormat>
  <Paragraphs>337</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.AppleSystemUIFont</vt:lpstr>
      <vt:lpstr>Arial</vt:lpstr>
      <vt:lpstr>Calibri</vt:lpstr>
      <vt:lpstr>Courier New</vt:lpstr>
      <vt:lpstr>Helvetica</vt:lpstr>
      <vt:lpstr>Myriad Pro</vt:lpstr>
      <vt:lpstr>Times New Roman</vt:lpstr>
      <vt:lpstr>Wingdings</vt:lpstr>
      <vt:lpstr>APL-PowerPoint-Theme_light</vt:lpstr>
      <vt:lpstr>The Physics-informed AI Climate Model Agent Neuro-symbolic Simulator (PACMANS) for Tipping Point Discovery  DARPA Kickoff Meeting 12/15/2021</vt:lpstr>
      <vt:lpstr>Overview</vt:lpstr>
      <vt:lpstr>Motivation</vt:lpstr>
      <vt:lpstr>The AMOC:  Ocean convection and overturning</vt:lpstr>
      <vt:lpstr>The AMOC: Occurrence of convection is balanced between</vt:lpstr>
      <vt:lpstr>The AMOC: But balances differ in different models</vt:lpstr>
      <vt:lpstr>AMOC Climate Modeling Challenges</vt:lpstr>
      <vt:lpstr>PACMANs</vt:lpstr>
      <vt:lpstr>Goals:</vt:lpstr>
      <vt:lpstr>The Team</vt:lpstr>
      <vt:lpstr>More About the Team</vt:lpstr>
      <vt:lpstr>AMOC Tipping Point Climate Modeling</vt:lpstr>
      <vt:lpstr>AI Surrogate Climate Modeling</vt:lpstr>
      <vt:lpstr>Targeted Tipping Point Surrogates:  An adaptive network dynamics example, Virulence, 2016   </vt:lpstr>
      <vt:lpstr>ML: Dmap Observables, Interpretability, ANNs for Effective SDE surrogates, Rare Event Computations, Data Fusion/Model Calibration   </vt:lpstr>
      <vt:lpstr>Neuro-Symbolic Language</vt:lpstr>
      <vt:lpstr>Neuro-Symbolic AI Simulation</vt:lpstr>
      <vt:lpstr>PowerPoint Presentation</vt:lpstr>
      <vt:lpstr>Causal Model</vt:lpstr>
      <vt:lpstr>Surrogate Climate Models for Evaluation</vt:lpstr>
      <vt:lpstr>Tipping Point Generation Strategy</vt:lpstr>
      <vt:lpstr>The Data</vt:lpstr>
      <vt:lpstr>Data Specifics for Experimental Setup</vt:lpstr>
      <vt:lpstr>Thank you and Questions</vt:lpstr>
      <vt:lpstr>Citations</vt:lpstr>
      <vt:lpstr>Citations cont.</vt:lpstr>
      <vt:lpstr>Citations cont.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Version 1.0</dc:description>
  <cp:lastModifiedBy>Baxley, Shannon Q.</cp:lastModifiedBy>
  <cp:revision>84</cp:revision>
  <cp:lastPrinted>2017-08-24T18:44:08Z</cp:lastPrinted>
  <dcterms:created xsi:type="dcterms:W3CDTF">2021-10-11T15:07:03Z</dcterms:created>
  <dcterms:modified xsi:type="dcterms:W3CDTF">2022-04-20T14:24:21Z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0x0101009757BFD2CB1E744298C1AF8AA7379FF3</vt:lpwstr>
  </property>
</Properties>
</file>